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5143500" type="screen16x9"/>
  <p:notesSz cx="6858000" cy="9144000"/>
  <p:embeddedFontLst>
    <p:embeddedFont>
      <p:font typeface="Montserrat" panose="020B0604020202020204" charset="0"/>
      <p:regular r:id="rId37"/>
      <p:bold r:id="rId38"/>
    </p:embeddedFont>
    <p:embeddedFont>
      <p:font typeface="Oswald" panose="020B0604020202020204" charset="0"/>
      <p:regular r:id="rId39"/>
      <p:bold r:id="rId40"/>
    </p:embeddedFont>
    <p:embeddedFont>
      <p:font typeface="Georgia" panose="02040502050405020303" pitchFamily="18" charset="0"/>
      <p:regular r:id="rId41"/>
      <p:bold r:id="rId42"/>
      <p:italic r:id="rId43"/>
      <p:boldItalic r:id="rId44"/>
    </p:embeddedFont>
    <p:embeddedFont>
      <p:font typeface="Playfair Display"/>
      <p:regular r:id="rId45"/>
      <p:bold r:id="rId46"/>
      <p:italic r:id="rId47"/>
      <p:boldItalic r:id="rId48"/>
    </p:embeddedFont>
    <p:embeddedFont>
      <p:font typeface="Cambria" panose="02040503050406030204" pitchFamily="18" charset="0"/>
      <p:regular r:id="rId49"/>
      <p:bold r:id="rId50"/>
      <p:italic r:id="rId51"/>
      <p:boldItalic r:id="rId5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6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6.fntdata"/><Relationship Id="rId47" Type="http://schemas.openxmlformats.org/officeDocument/2006/relationships/font" Target="fonts/font11.fntdata"/><Relationship Id="rId50" Type="http://schemas.openxmlformats.org/officeDocument/2006/relationships/font" Target="fonts/font14.fntdata"/><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5.fntdata"/><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font" Target="fonts/font9.fntdata"/><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49" Type="http://schemas.openxmlformats.org/officeDocument/2006/relationships/font" Target="fonts/font1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8.fntdata"/><Relationship Id="rId52" Type="http://schemas.openxmlformats.org/officeDocument/2006/relationships/font" Target="fonts/font1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7.fntdata"/><Relationship Id="rId48" Type="http://schemas.openxmlformats.org/officeDocument/2006/relationships/font" Target="fonts/font12.fntdata"/><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15.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9561239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30391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15067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22888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63701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52554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4337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74831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21565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68138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28307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7524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18148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34737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24842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82898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145967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98397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49839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7703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425399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956587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12250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799295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372545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827042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372756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101245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10109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16082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9828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3655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273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88329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7547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4358475" y="0"/>
            <a:ext cx="3853199" cy="5143499"/>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799"/>
          </a:xfrm>
          <a:prstGeom prst="rect">
            <a:avLst/>
          </a:prstGeom>
          <a:solidFill>
            <a:schemeClr val="dk2"/>
          </a:solidFill>
        </p:spPr>
        <p:txBody>
          <a:bodyPr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599" cy="2146199"/>
          </a:xfrm>
          <a:prstGeom prst="rect">
            <a:avLst/>
          </a:prstGeom>
        </p:spPr>
        <p:txBody>
          <a:bodyPr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599"/>
            <a:ext cx="42600" cy="84557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599"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899"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899"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199" cy="1786199"/>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599" cy="33348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VuMRaHA3VZs"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ultanaeducation.org/wp-content/uploads/2014/06/Motel-of-the-Mysteries-Macaulay.pdf"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a:t>Can you DIG it???</a:t>
            </a:r>
          </a:p>
        </p:txBody>
      </p:sp>
      <p:sp>
        <p:nvSpPr>
          <p:cNvPr id="59" name="Shape 59"/>
          <p:cNvSpPr txBox="1">
            <a:spLocks noGrp="1"/>
          </p:cNvSpPr>
          <p:nvPr>
            <p:ph type="subTitle" idx="1"/>
          </p:nvPr>
        </p:nvSpPr>
        <p:spPr>
          <a:xfrm>
            <a:off x="344250" y="3550650"/>
            <a:ext cx="4910100" cy="577799"/>
          </a:xfrm>
          <a:prstGeom prst="rect">
            <a:avLst/>
          </a:prstGeom>
        </p:spPr>
        <p:txBody>
          <a:bodyPr lIns="91425" tIns="91425" rIns="91425" bIns="91425" anchor="ctr" anchorCtr="0">
            <a:noAutofit/>
          </a:bodyPr>
          <a:lstStyle/>
          <a:p>
            <a:pPr lvl="0">
              <a:spcBef>
                <a:spcPts val="0"/>
              </a:spcBef>
              <a:buNone/>
            </a:pPr>
            <a:r>
              <a:rPr lang="en"/>
              <a:t>Let’s create a culture together!!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Design a Culture</a:t>
            </a:r>
          </a:p>
        </p:txBody>
      </p:sp>
      <p:sp>
        <p:nvSpPr>
          <p:cNvPr id="113" name="Shape 113"/>
          <p:cNvSpPr txBox="1">
            <a:spLocks noGrp="1"/>
          </p:cNvSpPr>
          <p:nvPr>
            <p:ph type="body" idx="1"/>
          </p:nvPr>
        </p:nvSpPr>
        <p:spPr>
          <a:xfrm>
            <a:off x="311700" y="1234075"/>
            <a:ext cx="8520599" cy="3496500"/>
          </a:xfrm>
          <a:prstGeom prst="rect">
            <a:avLst/>
          </a:prstGeom>
        </p:spPr>
        <p:txBody>
          <a:bodyPr lIns="91425" tIns="91425" rIns="91425" bIns="91425" anchor="t" anchorCtr="0">
            <a:noAutofit/>
          </a:bodyPr>
          <a:lstStyle/>
          <a:p>
            <a:pPr lvl="0" rtl="0">
              <a:spcBef>
                <a:spcPts val="0"/>
              </a:spcBef>
              <a:buNone/>
            </a:pPr>
            <a:r>
              <a:rPr lang="en"/>
              <a:t>What time period does this culture take place?</a:t>
            </a:r>
          </a:p>
          <a:p>
            <a:pPr lvl="0" rtl="0">
              <a:spcBef>
                <a:spcPts val="0"/>
              </a:spcBef>
              <a:buNone/>
            </a:pPr>
            <a:r>
              <a:rPr lang="en"/>
              <a:t>Where does this culture live? (Geography)</a:t>
            </a:r>
          </a:p>
          <a:p>
            <a:pPr lvl="0" rtl="0">
              <a:spcBef>
                <a:spcPts val="0"/>
              </a:spcBef>
              <a:buNone/>
            </a:pPr>
            <a:r>
              <a:rPr lang="en"/>
              <a:t>What is important to them? (Themes)</a:t>
            </a:r>
          </a:p>
          <a:p>
            <a:pPr lvl="0" rtl="0">
              <a:spcBef>
                <a:spcPts val="0"/>
              </a:spcBef>
              <a:buNone/>
            </a:pPr>
            <a:r>
              <a:rPr lang="en"/>
              <a:t>What symbols represent their culture?</a:t>
            </a:r>
          </a:p>
          <a:p>
            <a:pPr lvl="0" rtl="0">
              <a:spcBef>
                <a:spcPts val="0"/>
              </a:spcBef>
              <a:buNone/>
            </a:pPr>
            <a:r>
              <a:rPr lang="en"/>
              <a:t>What is this culture called?</a:t>
            </a:r>
          </a:p>
          <a:p>
            <a:pPr lvl="0">
              <a:spcBef>
                <a:spcPts val="0"/>
              </a:spcBef>
              <a:buClr>
                <a:schemeClr val="dk2"/>
              </a:buClr>
              <a:buSzPct val="45833"/>
              <a:buFont typeface="Arial"/>
              <a:buNone/>
            </a:pPr>
            <a:r>
              <a:rPr lang="en" sz="2400" b="1" u="sng"/>
              <a:t>If yours is chosen we go deeper by examining it using the 10 Cultural Universals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spcBef>
                <a:spcPts val="0"/>
              </a:spcBef>
              <a:buClr>
                <a:schemeClr val="dk2"/>
              </a:buClr>
              <a:buSzPct val="36666"/>
              <a:buFont typeface="Arial"/>
              <a:buNone/>
            </a:pPr>
            <a:r>
              <a:rPr lang="en">
                <a:latin typeface="Georgia"/>
                <a:ea typeface="Georgia"/>
                <a:cs typeface="Georgia"/>
                <a:sym typeface="Georgia"/>
              </a:rPr>
              <a:t>DIG PROJECT OVERVIEW</a:t>
            </a:r>
          </a:p>
        </p:txBody>
      </p:sp>
      <p:sp>
        <p:nvSpPr>
          <p:cNvPr id="119" name="Shape 119"/>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b="1" i="1" u="sng">
                <a:latin typeface="Georgia"/>
                <a:ea typeface="Georgia"/>
                <a:cs typeface="Georgia"/>
                <a:sym typeface="Georgia"/>
              </a:rPr>
              <a:t>Full Project Overview:</a:t>
            </a:r>
            <a:r>
              <a:rPr lang="en" sz="1200">
                <a:latin typeface="Georgia"/>
                <a:ea typeface="Georgia"/>
                <a:cs typeface="Georgia"/>
                <a:sym typeface="Georgia"/>
              </a:rPr>
              <a:t> Teams will create cultures based on the concept that there are basic elements that all human societies share. Their culture will be expressed through student made artifacts that use the </a:t>
            </a:r>
            <a:r>
              <a:rPr lang="en" sz="1200" u="sng">
                <a:latin typeface="Georgia"/>
                <a:ea typeface="Georgia"/>
                <a:cs typeface="Georgia"/>
                <a:sym typeface="Georgia"/>
              </a:rPr>
              <a:t>10 Cultural Universals</a:t>
            </a:r>
            <a:r>
              <a:rPr lang="en" sz="1200">
                <a:latin typeface="Georgia"/>
                <a:ea typeface="Georgia"/>
                <a:cs typeface="Georgia"/>
                <a:sym typeface="Georgia"/>
              </a:rPr>
              <a:t> to reflect these unique cultures. Each class will create a student created language, Rosetta Stone, and wall mural as well. </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Once the artifacts, mural and language is complete, each class “buries” its artifacts for another team to excavate and reconstruct. </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There are 4 sections to this project; </a:t>
            </a:r>
            <a:r>
              <a:rPr lang="en" sz="1200" i="1">
                <a:latin typeface="Georgia"/>
                <a:ea typeface="Georgia"/>
                <a:cs typeface="Georgia"/>
                <a:sym typeface="Georgia"/>
              </a:rPr>
              <a:t>Individual Culture Creation, Small group culture, Full class culture, and archaeologist exploration</a:t>
            </a:r>
            <a:r>
              <a:rPr lang="en" sz="1200">
                <a:latin typeface="Georgia"/>
                <a:ea typeface="Georgia"/>
                <a:cs typeface="Georgia"/>
                <a:sym typeface="Georgia"/>
              </a:rPr>
              <a:t> which will guide the segments of this project.</a:t>
            </a:r>
          </a:p>
          <a:p>
            <a:pPr lvl="0" rtl="0">
              <a:lnSpc>
                <a:spcPct val="100000"/>
              </a:lnSpc>
              <a:spcBef>
                <a:spcPts val="0"/>
              </a:spcBef>
              <a:spcAft>
                <a:spcPts val="0"/>
              </a:spcAft>
              <a:buClr>
                <a:schemeClr val="dk2"/>
              </a:buClr>
              <a:buSzPct val="91666"/>
              <a:buFont typeface="Arial"/>
              <a:buNone/>
            </a:pPr>
            <a:endParaRPr sz="1200" b="1">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AS stands for assignment sheet</a:t>
            </a:r>
            <a:r>
              <a:rPr lang="en" sz="1200">
                <a:latin typeface="Georgia"/>
                <a:ea typeface="Georgia"/>
                <a:cs typeface="Georgia"/>
                <a:sym typeface="Georgia"/>
              </a:rPr>
              <a:t> – Each team member completes AS 1-5, 8 individually to contribute ideas to their group’s project. The packets are worksheets to help guide you through this process.</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a:lnSpc>
                <a:spcPct val="100000"/>
              </a:lnSpc>
              <a:spcBef>
                <a:spcPts val="0"/>
              </a:spcBef>
              <a:spcAft>
                <a:spcPts val="0"/>
              </a:spcAft>
              <a:buClr>
                <a:schemeClr val="dk2"/>
              </a:buClr>
              <a:buSzPct val="61111"/>
              <a:buFont typeface="Arial"/>
              <a:buNone/>
            </a:pPr>
            <a:r>
              <a:rPr lang="en" b="1">
                <a:latin typeface="Georgia"/>
                <a:ea typeface="Georgia"/>
                <a:cs typeface="Georgia"/>
                <a:sym typeface="Georgia"/>
              </a:rPr>
              <a:t>PLEASE WRITE ALL FINAL ANSWERS ON A SEPARATE SHEET OF PAPER. YOU CAN TYPE OR HAND WRITE AS LONG AS IT IS LEGIBLE.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sz="1800" b="1" u="sng">
                <a:latin typeface="Georgia"/>
                <a:ea typeface="Georgia"/>
                <a:cs typeface="Georgia"/>
                <a:sym typeface="Georgia"/>
              </a:rPr>
              <a:t>INDIVIDUAL CULTURE CREATION </a:t>
            </a:r>
          </a:p>
        </p:txBody>
      </p:sp>
      <p:sp>
        <p:nvSpPr>
          <p:cNvPr id="125" name="Shape 12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b="1" u="sng">
                <a:latin typeface="Georgia"/>
                <a:ea typeface="Georgia"/>
                <a:cs typeface="Georgia"/>
                <a:sym typeface="Georgia"/>
              </a:rPr>
              <a:t>Cultural Creation Guidelines</a:t>
            </a:r>
            <a:r>
              <a:rPr lang="en" sz="1200">
                <a:latin typeface="Georgia"/>
                <a:ea typeface="Georgia"/>
                <a:cs typeface="Georgia"/>
                <a:sym typeface="Georgia"/>
              </a:rPr>
              <a:t> </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Your theme should be ORIGINAL and show how your chosen geography influences your created culture, considering all universals.</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Every universal (cultural part) MUST relate to the theme (what it values).</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Don’t take whole parts of another culture (i.e.: Star Trek/Star Wars, or video game themes). BEWARE of being too far-fetched or random. Originality can be functional and believable at the same time as being creative. Once in groups don’t squelch kids’ ideas, particularly in the beginning; be inclusive. </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DO NOT BASE YOUR CULTURE ON VIOLENCE, please.</a:t>
            </a:r>
          </a:p>
          <a:p>
            <a:pPr lvl="0" rtl="0">
              <a:lnSpc>
                <a:spcPct val="100000"/>
              </a:lnSpc>
              <a:spcBef>
                <a:spcPts val="0"/>
              </a:spcBef>
              <a:spcAft>
                <a:spcPts val="0"/>
              </a:spcAft>
              <a:buClr>
                <a:schemeClr val="dk2"/>
              </a:buClr>
              <a:buSzPct val="61111"/>
              <a:buFont typeface="Arial"/>
              <a:buNone/>
            </a:pPr>
            <a:endParaRPr>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Assignment Sheet # 1 </a:t>
            </a:r>
            <a:r>
              <a:rPr lang="en" sz="1200" b="1" u="sng">
                <a:latin typeface="Georgia"/>
                <a:ea typeface="Georgia"/>
                <a:cs typeface="Georgia"/>
                <a:sym typeface="Georgia"/>
              </a:rPr>
              <a:t>BACKGROUND &amp; THEMES</a:t>
            </a:r>
            <a:r>
              <a:rPr lang="en" sz="1200" b="1">
                <a:latin typeface="Georgia"/>
                <a:ea typeface="Georgia"/>
                <a:cs typeface="Georgia"/>
                <a:sym typeface="Georgia"/>
              </a:rPr>
              <a:t> -</a:t>
            </a:r>
            <a:r>
              <a:rPr lang="en" sz="1200">
                <a:latin typeface="Georgia"/>
                <a:ea typeface="Georgia"/>
                <a:cs typeface="Georgia"/>
                <a:sym typeface="Georgia"/>
              </a:rPr>
              <a:t> This is a classwork/homework assignment to be brought back to school for discussion with your group </a:t>
            </a:r>
            <a:r>
              <a:rPr lang="en" sz="1200" b="1">
                <a:latin typeface="Georgia"/>
                <a:ea typeface="Georgia"/>
                <a:cs typeface="Georgia"/>
                <a:sym typeface="Georgia"/>
              </a:rPr>
              <a:t>THE DAY AFTER IT IS GIVEN TO YOU</a:t>
            </a:r>
            <a:r>
              <a:rPr lang="en" sz="1200">
                <a:latin typeface="Georgia"/>
                <a:ea typeface="Georgia"/>
                <a:cs typeface="Georgia"/>
                <a:sym typeface="Georgia"/>
              </a:rPr>
              <a:t>. After brainstorming ideas, decide on the geographic setting, historical time, and major themes for your culture. </a:t>
            </a:r>
            <a:r>
              <a:rPr lang="en" sz="1200" b="1">
                <a:latin typeface="Georgia"/>
                <a:ea typeface="Georgia"/>
                <a:cs typeface="Georgia"/>
                <a:sym typeface="Georgia"/>
              </a:rPr>
              <a:t>Remember to think about how geography influences your culture.</a:t>
            </a:r>
            <a:r>
              <a:rPr lang="en" sz="1200">
                <a:latin typeface="Georgia"/>
                <a:ea typeface="Georgia"/>
                <a:cs typeface="Georgia"/>
                <a:sym typeface="Georgia"/>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Sharing and voting on a culture</a:t>
            </a:r>
          </a:p>
        </p:txBody>
      </p:sp>
      <p:sp>
        <p:nvSpPr>
          <p:cNvPr id="131" name="Shape 131"/>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spcBef>
                <a:spcPts val="0"/>
              </a:spcBef>
              <a:buNone/>
            </a:pPr>
            <a:r>
              <a:rPr lang="en"/>
              <a:t>1 You can’t vote for your own project, unless your ideas are combined with another, and then one of you can vote for your idea.</a:t>
            </a:r>
          </a:p>
          <a:p>
            <a:pPr lvl="0">
              <a:spcBef>
                <a:spcPts val="0"/>
              </a:spcBef>
              <a:buNone/>
            </a:pPr>
            <a:r>
              <a:rPr lang="en"/>
              <a:t>2 You must chose a 1st, 2nd, and 3rd place idea from your table</a:t>
            </a:r>
          </a:p>
          <a:p>
            <a:pPr lvl="0">
              <a:spcBef>
                <a:spcPts val="0"/>
              </a:spcBef>
              <a:buNone/>
            </a:pPr>
            <a:r>
              <a:rPr lang="en"/>
              <a:t>3 1st=10 points, 2nd=5 points and 3rd=3 points (Most points=culture)</a:t>
            </a:r>
          </a:p>
          <a:p>
            <a:pPr lvl="0">
              <a:spcBef>
                <a:spcPts val="0"/>
              </a:spcBef>
              <a:buNone/>
            </a:pPr>
            <a:r>
              <a:rPr lang="en"/>
              <a:t>4 Your idea must be approved by Mr. Gershuny or Ms. Brown after vote, or things may need be be revised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Clr>
                <a:schemeClr val="dk2"/>
              </a:buClr>
              <a:buSzPct val="61111"/>
              <a:buFont typeface="Arial"/>
              <a:buNone/>
            </a:pPr>
            <a:r>
              <a:rPr lang="en" sz="1800" b="1" u="sng">
                <a:latin typeface="Georgia"/>
                <a:ea typeface="Georgia"/>
                <a:cs typeface="Georgia"/>
                <a:sym typeface="Georgia"/>
              </a:rPr>
              <a:t>SMALL GROUP CULTURE</a:t>
            </a:r>
          </a:p>
        </p:txBody>
      </p:sp>
      <p:sp>
        <p:nvSpPr>
          <p:cNvPr id="137" name="Shape 13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61111"/>
              <a:buFont typeface="Arial"/>
              <a:buNone/>
            </a:pPr>
            <a:endParaRPr>
              <a:latin typeface="Georgia"/>
              <a:ea typeface="Georgia"/>
              <a:cs typeface="Georgia"/>
              <a:sym typeface="Georgia"/>
            </a:endParaRPr>
          </a:p>
          <a:p>
            <a:pPr lvl="0" rtl="0">
              <a:lnSpc>
                <a:spcPct val="100000"/>
              </a:lnSpc>
              <a:spcBef>
                <a:spcPts val="0"/>
              </a:spcBef>
              <a:spcAft>
                <a:spcPts val="0"/>
              </a:spcAft>
              <a:buFont typeface="Georgia"/>
              <a:buChar char="●"/>
            </a:pPr>
            <a:r>
              <a:rPr lang="en">
                <a:latin typeface="Georgia"/>
                <a:ea typeface="Georgia"/>
                <a:cs typeface="Georgia"/>
                <a:sym typeface="Georgia"/>
              </a:rPr>
              <a:t>After the individual cultures are created, we will form groups of 5 students to determine the best ideas of each class. After hearing each idea, and discussing them with the group you will vote in that group to select one of the small group’s ideas. </a:t>
            </a:r>
          </a:p>
          <a:p>
            <a:pPr lvl="0" rtl="0">
              <a:lnSpc>
                <a:spcPct val="100000"/>
              </a:lnSpc>
              <a:spcBef>
                <a:spcPts val="0"/>
              </a:spcBef>
              <a:spcAft>
                <a:spcPts val="0"/>
              </a:spcAft>
              <a:buFont typeface="Georgia"/>
              <a:buChar char="●"/>
            </a:pPr>
            <a:r>
              <a:rPr lang="en">
                <a:latin typeface="Georgia"/>
                <a:ea typeface="Georgia"/>
                <a:cs typeface="Georgia"/>
                <a:sym typeface="Georgia"/>
              </a:rPr>
              <a:t>Each group will develop a </a:t>
            </a:r>
            <a:r>
              <a:rPr lang="en" b="1">
                <a:latin typeface="Georgia"/>
                <a:ea typeface="Georgia"/>
                <a:cs typeface="Georgia"/>
                <a:sym typeface="Georgia"/>
              </a:rPr>
              <a:t>detailed cultural mural, symbolic language and Rosetta Stone</a:t>
            </a:r>
            <a:r>
              <a:rPr lang="en">
                <a:latin typeface="Georgia"/>
                <a:ea typeface="Georgia"/>
                <a:cs typeface="Georgia"/>
                <a:sym typeface="Georgia"/>
              </a:rPr>
              <a:t> for translating their language</a:t>
            </a:r>
          </a:p>
          <a:p>
            <a:pPr lvl="0" rtl="0">
              <a:lnSpc>
                <a:spcPct val="100000"/>
              </a:lnSpc>
              <a:spcBef>
                <a:spcPts val="0"/>
              </a:spcBef>
              <a:spcAft>
                <a:spcPts val="0"/>
              </a:spcAft>
              <a:buFont typeface="Georgia"/>
              <a:buChar char="●"/>
            </a:pPr>
            <a:r>
              <a:rPr lang="en">
                <a:latin typeface="Georgia"/>
                <a:ea typeface="Georgia"/>
                <a:cs typeface="Georgia"/>
                <a:sym typeface="Georgia"/>
              </a:rPr>
              <a:t>Once complete each of the groups will make a presentation of their chosen culture to the full class, and based on the class wide vote, we will finalize the culture for the entire class.</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12500"/>
            <a:ext cx="8520599" cy="572699"/>
          </a:xfrm>
          <a:prstGeom prst="rect">
            <a:avLst/>
          </a:prstGeom>
        </p:spPr>
        <p:txBody>
          <a:bodyPr lIns="91425" tIns="91425" rIns="91425" bIns="91425" anchor="t" anchorCtr="0">
            <a:noAutofit/>
          </a:bodyPr>
          <a:lstStyle/>
          <a:p>
            <a:pPr lvl="0">
              <a:spcBef>
                <a:spcPts val="0"/>
              </a:spcBef>
              <a:buNone/>
            </a:pPr>
            <a:r>
              <a:rPr lang="en"/>
              <a:t>GROUP ROLES (Volunteers have first choice)</a:t>
            </a:r>
          </a:p>
        </p:txBody>
      </p:sp>
      <p:sp>
        <p:nvSpPr>
          <p:cNvPr id="143" name="Shape 143"/>
          <p:cNvSpPr txBox="1">
            <a:spLocks noGrp="1"/>
          </p:cNvSpPr>
          <p:nvPr>
            <p:ph type="body" idx="1"/>
          </p:nvPr>
        </p:nvSpPr>
        <p:spPr>
          <a:xfrm>
            <a:off x="206050" y="11771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1)C</a:t>
            </a:r>
            <a:r>
              <a:rPr lang="en" sz="1200" b="1">
                <a:latin typeface="Arial"/>
                <a:ea typeface="Arial"/>
                <a:cs typeface="Arial"/>
                <a:sym typeface="Arial"/>
              </a:rPr>
              <a:t>rew Chief-Organizes the team, keeps group on task, makes sure each aspect of the required segments are complete. Works with entire group, and reports the group progress to Mr. Gershuny</a:t>
            </a:r>
          </a:p>
          <a:p>
            <a:pPr lvl="0" rtl="0">
              <a:lnSpc>
                <a:spcPct val="100000"/>
              </a:lnSpc>
              <a:spcBef>
                <a:spcPts val="0"/>
              </a:spcBef>
              <a:spcAft>
                <a:spcPts val="0"/>
              </a:spcAft>
              <a:buClr>
                <a:schemeClr val="dk2"/>
              </a:buClr>
              <a:buSzPct val="91666"/>
              <a:buFont typeface="Arial"/>
              <a:buNone/>
            </a:pPr>
            <a:endParaRPr sz="1200" b="1">
              <a:latin typeface="Arial"/>
              <a:ea typeface="Arial"/>
              <a:cs typeface="Arial"/>
              <a:sym typeface="Arial"/>
            </a:endParaRPr>
          </a:p>
          <a:p>
            <a:pPr lvl="0" rtl="0">
              <a:lnSpc>
                <a:spcPct val="100000"/>
              </a:lnSpc>
              <a:spcBef>
                <a:spcPts val="0"/>
              </a:spcBef>
              <a:spcAft>
                <a:spcPts val="0"/>
              </a:spcAft>
              <a:buClr>
                <a:schemeClr val="dk2"/>
              </a:buClr>
              <a:buSzPct val="91666"/>
              <a:buFont typeface="Arial"/>
              <a:buNone/>
            </a:pPr>
            <a:r>
              <a:rPr lang="en" sz="1200" b="1">
                <a:latin typeface="Arial"/>
                <a:ea typeface="Arial"/>
                <a:cs typeface="Arial"/>
                <a:sym typeface="Arial"/>
              </a:rPr>
              <a:t>2)Mural Chief Designer-Is in charge of the layout and design of the mural. Needs to get ideas and feedback from each member of the group. Focuses in 2D artistic display of the culture. Must include Universals and language in art</a:t>
            </a:r>
          </a:p>
          <a:p>
            <a:pPr lvl="0" rtl="0">
              <a:spcBef>
                <a:spcPts val="0"/>
              </a:spcBef>
              <a:buNone/>
            </a:pPr>
            <a:endParaRPr sz="1200" b="1">
              <a:latin typeface="Arial"/>
              <a:ea typeface="Arial"/>
              <a:cs typeface="Arial"/>
              <a:sym typeface="Arial"/>
            </a:endParaRPr>
          </a:p>
          <a:p>
            <a:pPr lvl="0" rtl="0">
              <a:spcBef>
                <a:spcPts val="0"/>
              </a:spcBef>
              <a:buNone/>
            </a:pPr>
            <a:r>
              <a:rPr lang="en" sz="1200" b="1">
                <a:latin typeface="Arial"/>
                <a:ea typeface="Arial"/>
                <a:cs typeface="Arial"/>
                <a:sym typeface="Arial"/>
              </a:rPr>
              <a:t>3)Language Creator-Will design a unique language of symbols that can be translated by a “Rosetta Stone” tablet. </a:t>
            </a:r>
          </a:p>
          <a:p>
            <a:pPr lvl="0" rtl="0">
              <a:spcBef>
                <a:spcPts val="0"/>
              </a:spcBef>
              <a:buNone/>
            </a:pPr>
            <a:r>
              <a:rPr lang="en" sz="1200" b="1">
                <a:latin typeface="Arial"/>
                <a:ea typeface="Arial"/>
                <a:cs typeface="Arial"/>
                <a:sym typeface="Arial"/>
              </a:rPr>
              <a:t>4)Rosetta Stone Creator-Will work with the language creator to create the Rosetta Stone. The Rosetta Stone is an artistic creation that needs to contain phrases important to the culture in both the student created language and in English.</a:t>
            </a:r>
          </a:p>
          <a:p>
            <a:pPr lvl="0">
              <a:spcBef>
                <a:spcPts val="0"/>
              </a:spcBef>
              <a:buNone/>
            </a:pPr>
            <a:r>
              <a:rPr lang="en" sz="1200" b="1">
                <a:latin typeface="Arial"/>
                <a:ea typeface="Arial"/>
                <a:cs typeface="Arial"/>
                <a:sym typeface="Arial"/>
              </a:rPr>
              <a:t>5)Cultural Universal Guide-Will be in charge of including and organizing the Cultural Universal ideas of the culture. You will talk to each team member, and write down the big ideas of the culture.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Am I on Pace?</a:t>
            </a:r>
          </a:p>
        </p:txBody>
      </p:sp>
      <p:sp>
        <p:nvSpPr>
          <p:cNvPr id="149" name="Shape 149"/>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spcBef>
                <a:spcPts val="0"/>
              </a:spcBef>
              <a:buNone/>
            </a:pPr>
            <a:r>
              <a:rPr lang="en"/>
              <a:t>DONE: </a:t>
            </a:r>
          </a:p>
          <a:p>
            <a:pPr lvl="0">
              <a:spcBef>
                <a:spcPts val="0"/>
              </a:spcBef>
              <a:buNone/>
            </a:pPr>
            <a:r>
              <a:rPr lang="en"/>
              <a:t>ASSIGNMENT SHEET 1 -Individual Culture. Complete sentences on separate sheet of paper. </a:t>
            </a:r>
          </a:p>
          <a:p>
            <a:pPr lvl="0">
              <a:spcBef>
                <a:spcPts val="0"/>
              </a:spcBef>
              <a:buNone/>
            </a:pPr>
            <a:r>
              <a:rPr lang="en"/>
              <a:t>ASSIGNMENT SHEET 2-10 Cultural Universal rough draft complete. Need to start final draft with complete sentences on separate sheet of paper.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SO FAR YOU SHOULD HAVE COMPLETED</a:t>
            </a:r>
          </a:p>
        </p:txBody>
      </p:sp>
      <p:sp>
        <p:nvSpPr>
          <p:cNvPr id="155" name="Shape 155"/>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spcBef>
                <a:spcPts val="0"/>
              </a:spcBef>
              <a:buNone/>
            </a:pPr>
            <a:r>
              <a:rPr lang="en"/>
              <a:t>Assignment Sheet ``One (Your Culture)</a:t>
            </a:r>
          </a:p>
          <a:p>
            <a:pPr lvl="0">
              <a:spcBef>
                <a:spcPts val="0"/>
              </a:spcBef>
              <a:buNone/>
            </a:pPr>
            <a:r>
              <a:rPr lang="en"/>
              <a:t>Assignment Sheet 2 ( Groups Culture) Mid process</a:t>
            </a:r>
          </a:p>
          <a:p>
            <a:pPr lvl="0">
              <a:spcBef>
                <a:spcPts val="0"/>
              </a:spcBef>
              <a:buNone/>
            </a:pPr>
            <a:endParaRPr/>
          </a:p>
          <a:p>
            <a:pPr lvl="0">
              <a:spcBef>
                <a:spcPts val="0"/>
              </a:spcBef>
              <a:buNone/>
            </a:pPr>
            <a:r>
              <a:rPr lang="en"/>
              <a:t>About to start-Small group component. Major Grade component.  </a:t>
            </a:r>
          </a:p>
          <a:p>
            <a:pPr lv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lgn="ctr">
              <a:lnSpc>
                <a:spcPct val="100000"/>
              </a:lnSpc>
              <a:spcBef>
                <a:spcPts val="0"/>
              </a:spcBef>
              <a:spcAft>
                <a:spcPts val="0"/>
              </a:spcAft>
              <a:buClr>
                <a:schemeClr val="dk2"/>
              </a:buClr>
              <a:buSzPct val="30555"/>
              <a:buFont typeface="Arial"/>
              <a:buNone/>
            </a:pPr>
            <a:r>
              <a:rPr lang="en" sz="3600" b="1">
                <a:latin typeface="Cambria"/>
                <a:ea typeface="Cambria"/>
                <a:cs typeface="Cambria"/>
                <a:sym typeface="Cambria"/>
              </a:rPr>
              <a:t>Rosetta Stone Creator</a:t>
            </a:r>
          </a:p>
          <a:p>
            <a:pPr lvl="0">
              <a:lnSpc>
                <a:spcPct val="100000"/>
              </a:lnSpc>
              <a:spcBef>
                <a:spcPts val="0"/>
              </a:spcBef>
              <a:spcAft>
                <a:spcPts val="0"/>
              </a:spcAft>
              <a:buClr>
                <a:schemeClr val="dk2"/>
              </a:buClr>
              <a:buSzPct val="55000"/>
              <a:buFont typeface="Arial"/>
              <a:buNone/>
            </a:pPr>
            <a:r>
              <a:rPr lang="en" sz="2000" b="1">
                <a:latin typeface="Cambria"/>
                <a:ea typeface="Cambria"/>
                <a:cs typeface="Cambria"/>
                <a:sym typeface="Cambria"/>
              </a:rPr>
              <a:t>The time has come for you to create the key clue for others to understand your culture. Please create a 3-d artistic creation that includes at least 4 key sayings and phrases of your culture, as well as images of importance. The sayings should be in your created language, as well as English. Please be creative in creating your medium, and try to be culturally specific with your choice of materials.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67" name="Shape 167"/>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lgn="ctr">
              <a:spcBef>
                <a:spcPts val="0"/>
              </a:spcBef>
              <a:spcAft>
                <a:spcPts val="0"/>
              </a:spcAft>
              <a:buClr>
                <a:schemeClr val="dk2"/>
              </a:buClr>
              <a:buSzPct val="45833"/>
              <a:buFont typeface="Arial"/>
              <a:buNone/>
            </a:pPr>
            <a:endParaRPr sz="2400" b="1">
              <a:latin typeface="Arial"/>
              <a:ea typeface="Arial"/>
              <a:cs typeface="Arial"/>
              <a:sym typeface="Arial"/>
            </a:endParaRPr>
          </a:p>
          <a:p>
            <a:pPr lvl="0" algn="ctr">
              <a:spcBef>
                <a:spcPts val="0"/>
              </a:spcBef>
              <a:spcAft>
                <a:spcPts val="0"/>
              </a:spcAft>
              <a:buClr>
                <a:schemeClr val="dk2"/>
              </a:buClr>
              <a:buSzPct val="45833"/>
              <a:buFont typeface="Arial"/>
              <a:buNone/>
            </a:pPr>
            <a:r>
              <a:rPr lang="en" sz="2400" b="1">
                <a:latin typeface="Arial"/>
                <a:ea typeface="Arial"/>
                <a:cs typeface="Arial"/>
                <a:sym typeface="Arial"/>
              </a:rPr>
              <a:t>Crew Chief</a:t>
            </a:r>
          </a:p>
          <a:p>
            <a:pPr lvl="0">
              <a:spcBef>
                <a:spcPts val="0"/>
              </a:spcBef>
              <a:spcAft>
                <a:spcPts val="0"/>
              </a:spcAft>
              <a:buClr>
                <a:schemeClr val="dk2"/>
              </a:buClr>
              <a:buSzPct val="78571"/>
              <a:buFont typeface="Arial"/>
              <a:buNone/>
            </a:pPr>
            <a:r>
              <a:rPr lang="en" sz="1400" b="1">
                <a:latin typeface="Arial"/>
                <a:ea typeface="Arial"/>
                <a:cs typeface="Arial"/>
                <a:sym typeface="Arial"/>
              </a:rPr>
              <a:t>Your job is to take all of the aspects of the project and create a presentation for your group. You will tell the class about the 10 cultural universals and be the lead presenter by creating a presentation plan for your team. Write an outline of the structure of the presentation, and a short explanation of the ideas behind each aspect of the project (Culture Details, Mural, Rosetta Stone and Language) and create flashcards to create an overall plan to guide your group through the presentations. You are not going to be the only one presenting, rather, you will be the lead presenter and will structure the plan for your team.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Day 1....Personal Creation of a Culture</a:t>
            </a:r>
          </a:p>
        </p:txBody>
      </p:sp>
      <p:sp>
        <p:nvSpPr>
          <p:cNvPr id="65" name="Shape 6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Today we begin the DIG project</a:t>
            </a:r>
          </a:p>
          <a:p>
            <a:pPr lvl="0" rtl="0">
              <a:spcBef>
                <a:spcPts val="0"/>
              </a:spcBef>
              <a:buNone/>
            </a:pPr>
            <a:r>
              <a:rPr lang="en"/>
              <a:t>As a class we will create from scratch, a culture all our own</a:t>
            </a:r>
          </a:p>
          <a:p>
            <a:pPr lvl="0" rtl="0">
              <a:spcBef>
                <a:spcPts val="0"/>
              </a:spcBef>
              <a:buNone/>
            </a:pPr>
            <a:r>
              <a:rPr lang="en"/>
              <a:t>As we learned any culture can be examined with the 10 Cultural Universals</a:t>
            </a:r>
          </a:p>
          <a:p>
            <a:pPr lvl="0">
              <a:spcBef>
                <a:spcPts val="0"/>
              </a:spcBef>
              <a:buNone/>
            </a:pPr>
            <a:r>
              <a:rPr lang="en"/>
              <a:t>Today we will do our very own creative thinking to create a culture, and begin thinking of the 10 Cultural Universals that help define them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lgn="ctr">
              <a:spcBef>
                <a:spcPts val="0"/>
              </a:spcBef>
              <a:spcAft>
                <a:spcPts val="0"/>
              </a:spcAft>
              <a:buClr>
                <a:schemeClr val="dk2"/>
              </a:buClr>
              <a:buSzPct val="45833"/>
              <a:buFont typeface="Arial"/>
              <a:buNone/>
            </a:pPr>
            <a:r>
              <a:rPr lang="en" sz="2400" b="1">
                <a:latin typeface="Arial"/>
                <a:ea typeface="Arial"/>
                <a:cs typeface="Arial"/>
                <a:sym typeface="Arial"/>
              </a:rPr>
              <a:t>Language Creator </a:t>
            </a:r>
          </a:p>
          <a:p>
            <a:pPr lvl="0">
              <a:spcBef>
                <a:spcPts val="0"/>
              </a:spcBef>
              <a:spcAft>
                <a:spcPts val="0"/>
              </a:spcAft>
              <a:buClr>
                <a:schemeClr val="dk2"/>
              </a:buClr>
              <a:buSzPct val="68750"/>
              <a:buFont typeface="Arial"/>
              <a:buNone/>
            </a:pPr>
            <a:r>
              <a:rPr lang="en" sz="1600" b="1">
                <a:latin typeface="Arial"/>
                <a:ea typeface="Arial"/>
                <a:cs typeface="Arial"/>
                <a:sym typeface="Arial"/>
              </a:rPr>
              <a:t>You are the creator of a unique language and number system, that covers A-Z and 0-9 with images and symbols relevant to your people. Your final creation should be an artistic and colorful sheet of paper that displays all of those symbols and their letter and number equivalent in English. Also include a written paragraph that explains how you found inspiration for some of your symbols from your created culture. You also should work directly with the Mural and Rosetta Stone people to make sure they use the created language properly on their creations.</a:t>
            </a:r>
          </a:p>
          <a:p>
            <a:pPr lv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179" name="Shape 179"/>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lgn="ctr">
              <a:lnSpc>
                <a:spcPct val="100000"/>
              </a:lnSpc>
              <a:spcBef>
                <a:spcPts val="0"/>
              </a:spcBef>
              <a:spcAft>
                <a:spcPts val="0"/>
              </a:spcAft>
              <a:buClr>
                <a:schemeClr val="dk2"/>
              </a:buClr>
              <a:buSzPct val="45833"/>
              <a:buFont typeface="Arial"/>
              <a:buNone/>
            </a:pPr>
            <a:r>
              <a:rPr lang="en" sz="2400" b="1">
                <a:latin typeface="Cambria"/>
                <a:ea typeface="Cambria"/>
                <a:cs typeface="Cambria"/>
                <a:sym typeface="Cambria"/>
              </a:rPr>
              <a:t>Mural Creation Requirements</a:t>
            </a:r>
          </a:p>
          <a:p>
            <a:pPr lvl="0">
              <a:lnSpc>
                <a:spcPct val="100000"/>
              </a:lnSpc>
              <a:spcBef>
                <a:spcPts val="0"/>
              </a:spcBef>
              <a:spcAft>
                <a:spcPts val="0"/>
              </a:spcAft>
              <a:buClr>
                <a:schemeClr val="dk2"/>
              </a:buClr>
              <a:buSzPct val="61111"/>
              <a:buFont typeface="Arial"/>
              <a:buNone/>
            </a:pPr>
            <a:r>
              <a:rPr lang="en">
                <a:latin typeface="Cambria"/>
                <a:ea typeface="Cambria"/>
                <a:cs typeface="Cambria"/>
                <a:sym typeface="Cambria"/>
              </a:rPr>
              <a:t>You are creating an artistic Mural that represents your culture. You must </a:t>
            </a:r>
            <a:r>
              <a:rPr lang="en" b="1">
                <a:latin typeface="Cambria"/>
                <a:ea typeface="Cambria"/>
                <a:cs typeface="Cambria"/>
                <a:sym typeface="Cambria"/>
              </a:rPr>
              <a:t>incorporate all 10 of the Cultural Universals</a:t>
            </a:r>
            <a:r>
              <a:rPr lang="en">
                <a:latin typeface="Cambria"/>
                <a:ea typeface="Cambria"/>
                <a:cs typeface="Cambria"/>
                <a:sym typeface="Cambria"/>
              </a:rPr>
              <a:t> in the Mural in some way. All of your images should include some writing in your new language, so make sure there is room left for the Language Creator to add their information. This is meant to be an artistic representation of your people, so use great care to make this artistic and relevant</a:t>
            </a:r>
          </a:p>
          <a:p>
            <a:pPr lvl="0">
              <a:spcBef>
                <a:spcPts val="0"/>
              </a:spcBef>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Clr>
                <a:schemeClr val="dk2"/>
              </a:buClr>
              <a:buSzPct val="61111"/>
              <a:buFont typeface="Arial"/>
              <a:buNone/>
            </a:pPr>
            <a:r>
              <a:rPr lang="en" sz="1800" b="1" u="sng">
                <a:latin typeface="Georgia"/>
                <a:ea typeface="Georgia"/>
                <a:cs typeface="Georgia"/>
                <a:sym typeface="Georgia"/>
              </a:rPr>
              <a:t>FULL CLASS CULTURE/ARTIFACT CREATION</a:t>
            </a:r>
          </a:p>
          <a:p>
            <a:pPr lvl="0" rtl="0">
              <a:spcBef>
                <a:spcPts val="0"/>
              </a:spcBef>
              <a:buClr>
                <a:schemeClr val="dk2"/>
              </a:buClr>
              <a:buSzPct val="91666"/>
              <a:buFont typeface="Arial"/>
              <a:buNone/>
            </a:pPr>
            <a:endParaRPr sz="1200">
              <a:latin typeface="Georgia"/>
              <a:ea typeface="Georgia"/>
              <a:cs typeface="Georgia"/>
              <a:sym typeface="Georgia"/>
            </a:endParaRPr>
          </a:p>
          <a:p>
            <a:pPr lvl="0">
              <a:spcBef>
                <a:spcPts val="0"/>
              </a:spcBef>
              <a:buNone/>
            </a:pPr>
            <a:endParaRPr/>
          </a:p>
        </p:txBody>
      </p:sp>
      <p:sp>
        <p:nvSpPr>
          <p:cNvPr id="185" name="Shape 185"/>
          <p:cNvSpPr txBox="1">
            <a:spLocks noGrp="1"/>
          </p:cNvSpPr>
          <p:nvPr>
            <p:ph type="body" idx="1"/>
          </p:nvPr>
        </p:nvSpPr>
        <p:spPr>
          <a:xfrm>
            <a:off x="311700" y="1234075"/>
            <a:ext cx="8520599" cy="3797099"/>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Now that the entire class has chosen its culture, we can begin working on our individual artifacts that reflect the Cultural Universals of that culture. Make sure each artifact includes some of the language of the culture.  </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b="1" u="sng">
                <a:latin typeface="Georgia"/>
                <a:ea typeface="Georgia"/>
                <a:cs typeface="Georgia"/>
                <a:sym typeface="Georgia"/>
              </a:rPr>
              <a:t>ARTIFACT GUIDE:</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Picture the actions that might take place between people when you think of your universal (culture part).  If you are in charge of the alphabet or numbering system, try not to make them too intricate or complex. </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Remember that part of your evaluation will be based on your writing about the significance your artifact has to your culture based on geography, themes and values.</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Think of parts of objects. For instance, a doorknob might be a clue to shelters. Think HARD about what the function, purpose and value is of each object.</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Remember that your whole artifact can be represented on the team mural. So, even if you only make a partial artifact, class “archaeologists” can analyze what its purpose is from the mural.</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You can create artifacts out of things from home, but they should be altered in some way. For example, don’t bring in an old Winnie the Pooh bear and say it represents food, clothing, and shelter. Be thoughtful about objects from home and alter them.</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It is OK to make artifacts out of one material to simulate another. For example, you might use clay to simulate stone. Remember symbolism. Your artifact can be a symbolic representation of your universal.</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Explore thrift stores (The bins at Goodwill are great &amp; cheap), junkyards, SCRAP (recycled goods), and found objects from around your house to alter into artifacts - this is much more fun and far more original. You need not spend a fortune.</a:t>
            </a:r>
          </a:p>
          <a:p>
            <a:pPr lv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Clr>
                <a:schemeClr val="dk2"/>
              </a:buClr>
              <a:buSzPct val="61111"/>
              <a:buFont typeface="Arial"/>
              <a:buNone/>
            </a:pPr>
            <a:r>
              <a:rPr lang="en" sz="1800" b="1" u="sng">
                <a:latin typeface="Georgia"/>
                <a:ea typeface="Georgia"/>
                <a:cs typeface="Georgia"/>
                <a:sym typeface="Georgia"/>
              </a:rPr>
              <a:t>FULL CLASS CULTURE/ARTIFACT CREATION (CONTINUED)</a:t>
            </a:r>
          </a:p>
        </p:txBody>
      </p:sp>
      <p:sp>
        <p:nvSpPr>
          <p:cNvPr id="191" name="Shape 19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This is a challenging and (hopefully) fun assignment! You are attempting to create an object that gives a valid clue to your universal.</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Most students find this assignment to be very difficult. It is supposed to be A CHALLENGE. You are attempting to create an object that gives a VALID clue to your chosen universal. Make plenty of sketches of your drawing. When listing materials, also think of where you can get them.</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Assignment Sheet# 3</a:t>
            </a:r>
            <a:r>
              <a:rPr lang="en" sz="1200">
                <a:latin typeface="Georgia"/>
                <a:ea typeface="Georgia"/>
                <a:cs typeface="Georgia"/>
                <a:sym typeface="Georgia"/>
              </a:rPr>
              <a:t>	</a:t>
            </a:r>
            <a:r>
              <a:rPr lang="en" sz="1200" b="1" u="sng">
                <a:latin typeface="Georgia"/>
                <a:ea typeface="Georgia"/>
                <a:cs typeface="Georgia"/>
                <a:sym typeface="Georgia"/>
              </a:rPr>
              <a:t>CULTURAL UNIVERSAL</a:t>
            </a:r>
            <a:r>
              <a:rPr lang="en" sz="1200">
                <a:latin typeface="Georgia"/>
                <a:ea typeface="Georgia"/>
                <a:cs typeface="Georgia"/>
                <a:sym typeface="Georgia"/>
              </a:rPr>
              <a:t> (Final Ideas) -  Write up final ideas for assigned universal. This sheet can contain ideas entirely different from those on AS # 2.</a:t>
            </a:r>
          </a:p>
          <a:p>
            <a:pPr lvl="0" rtl="0">
              <a:lnSpc>
                <a:spcPct val="100000"/>
              </a:lnSpc>
              <a:spcBef>
                <a:spcPts val="0"/>
              </a:spcBef>
              <a:spcAft>
                <a:spcPts val="0"/>
              </a:spcAft>
              <a:buClr>
                <a:schemeClr val="dk2"/>
              </a:buClr>
              <a:buSzPct val="91666"/>
              <a:buFont typeface="Arial"/>
              <a:buNone/>
            </a:pPr>
            <a:endParaRPr sz="1200" b="1">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Assignment Sheet #5 ARTIFACT REFLECTION </a:t>
            </a:r>
            <a:r>
              <a:rPr lang="en" sz="1200">
                <a:latin typeface="Georgia"/>
                <a:ea typeface="Georgia"/>
                <a:cs typeface="Georgia"/>
                <a:sym typeface="Georgia"/>
              </a:rPr>
              <a:t>Use this worksheet to guide you through the creation and as a tool to help you look at the artifact you created.</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a:spcBef>
                <a:spcPts val="0"/>
              </a:spcBef>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10 Cultural Universals</a:t>
            </a:r>
          </a:p>
        </p:txBody>
      </p:sp>
      <p:sp>
        <p:nvSpPr>
          <p:cNvPr id="197" name="Shape 19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Theme</a:t>
            </a:r>
            <a:r>
              <a:rPr lang="en" sz="1100">
                <a:latin typeface="Arial"/>
                <a:ea typeface="Arial"/>
                <a:cs typeface="Arial"/>
                <a:sym typeface="Arial"/>
              </a:rPr>
              <a:t>: </a:t>
            </a:r>
            <a:r>
              <a:rPr lang="en" sz="1100">
                <a:highlight>
                  <a:srgbClr val="FFFFFF"/>
                </a:highlight>
                <a:latin typeface="Arial"/>
                <a:ea typeface="Arial"/>
                <a:cs typeface="Arial"/>
                <a:sym typeface="Arial"/>
              </a:rPr>
              <a:t>which indicate what is valued in a society, what the peoples’ code of ethics is, what symbols represent their ideas (e.g., Statue of Liberty in the U.S.A.).</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Political Organization</a:t>
            </a:r>
            <a:r>
              <a:rPr lang="en" sz="1100">
                <a:latin typeface="Arial"/>
                <a:ea typeface="Arial"/>
                <a:cs typeface="Arial"/>
                <a:sym typeface="Arial"/>
              </a:rPr>
              <a:t>: </a:t>
            </a:r>
            <a:r>
              <a:rPr lang="en" sz="1100">
                <a:highlight>
                  <a:srgbClr val="FFFFFF"/>
                </a:highlight>
                <a:latin typeface="Arial"/>
                <a:ea typeface="Arial"/>
                <a:cs typeface="Arial"/>
                <a:sym typeface="Arial"/>
              </a:rPr>
              <a:t>which covers a society’s government, law enforcement and its war and peace strategies/tendencies.</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Communications</a:t>
            </a:r>
            <a:r>
              <a:rPr lang="en" sz="1100">
                <a:latin typeface="Arial"/>
                <a:ea typeface="Arial"/>
                <a:cs typeface="Arial"/>
                <a:sym typeface="Arial"/>
              </a:rPr>
              <a:t>:</a:t>
            </a:r>
            <a:r>
              <a:rPr lang="en" sz="1100">
                <a:highlight>
                  <a:srgbClr val="FFFFFF"/>
                </a:highlight>
                <a:latin typeface="Arial"/>
                <a:ea typeface="Arial"/>
                <a:cs typeface="Arial"/>
                <a:sym typeface="Arial"/>
              </a:rPr>
              <a:t>which cover the language and number system of the people.</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Food, Clothing and Shelter</a:t>
            </a:r>
            <a:r>
              <a:rPr lang="en" sz="1100">
                <a:latin typeface="Arial"/>
                <a:ea typeface="Arial"/>
                <a:cs typeface="Arial"/>
                <a:sym typeface="Arial"/>
              </a:rPr>
              <a:t>: </a:t>
            </a:r>
            <a:r>
              <a:rPr lang="en" sz="1100">
                <a:highlight>
                  <a:srgbClr val="FFFFFF"/>
                </a:highlight>
                <a:latin typeface="Arial"/>
                <a:ea typeface="Arial"/>
                <a:cs typeface="Arial"/>
                <a:sym typeface="Arial"/>
              </a:rPr>
              <a:t>which incorporate the types of food, clothing and adornment and home/shelter styles.</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Attitude toward the Unknown</a:t>
            </a:r>
            <a:r>
              <a:rPr lang="en" sz="1100">
                <a:latin typeface="Arial"/>
                <a:ea typeface="Arial"/>
                <a:cs typeface="Arial"/>
                <a:sym typeface="Arial"/>
              </a:rPr>
              <a:t>:</a:t>
            </a:r>
            <a:r>
              <a:rPr lang="en" sz="1100">
                <a:highlight>
                  <a:srgbClr val="FFFFFF"/>
                </a:highlight>
                <a:latin typeface="Arial"/>
                <a:ea typeface="Arial"/>
                <a:cs typeface="Arial"/>
                <a:sym typeface="Arial"/>
              </a:rPr>
              <a:t>which includes the peoples’ religious beliefs and practices and their death rituals.</a:t>
            </a:r>
          </a:p>
          <a:p>
            <a:pPr lvl="0" rtl="0">
              <a:lnSpc>
                <a:spcPct val="100000"/>
              </a:lnSpc>
              <a:spcBef>
                <a:spcPts val="0"/>
              </a:spcBef>
              <a:spcAft>
                <a:spcPts val="0"/>
              </a:spcAft>
              <a:buNone/>
            </a:pPr>
            <a:endParaRPr sz="1400" b="1">
              <a:latin typeface="Arial"/>
              <a:ea typeface="Arial"/>
              <a:cs typeface="Arial"/>
              <a:sym typeface="Arial"/>
            </a:endParaRP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Background:</a:t>
            </a:r>
            <a:r>
              <a:rPr lang="en" sz="1100">
                <a:highlight>
                  <a:srgbClr val="FFFFFF"/>
                </a:highlight>
                <a:latin typeface="Arial"/>
                <a:ea typeface="Arial"/>
                <a:cs typeface="Arial"/>
                <a:sym typeface="Arial"/>
              </a:rPr>
              <a:t>which involves a time during which the culture existed, a geographic setting and a group of people for whom one can provide a physical description.</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Arts and Esthetic Values</a:t>
            </a:r>
            <a:r>
              <a:rPr lang="en" sz="1100">
                <a:latin typeface="Arial"/>
                <a:ea typeface="Arial"/>
                <a:cs typeface="Arial"/>
                <a:sym typeface="Arial"/>
              </a:rPr>
              <a:t>:</a:t>
            </a:r>
            <a:r>
              <a:rPr lang="en" sz="1100">
                <a:highlight>
                  <a:srgbClr val="FFFFFF"/>
                </a:highlight>
                <a:latin typeface="Arial"/>
                <a:ea typeface="Arial"/>
                <a:cs typeface="Arial"/>
                <a:sym typeface="Arial"/>
              </a:rPr>
              <a:t>which are seen in its art, music, dance, drama and literature.</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Recreation:</a:t>
            </a:r>
            <a:r>
              <a:rPr lang="en" sz="1100">
                <a:latin typeface="Arial"/>
                <a:ea typeface="Arial"/>
                <a:cs typeface="Arial"/>
                <a:sym typeface="Arial"/>
              </a:rPr>
              <a:t> </a:t>
            </a:r>
            <a:r>
              <a:rPr lang="en" sz="1000">
                <a:highlight>
                  <a:srgbClr val="FFFFFF"/>
                </a:highlight>
                <a:latin typeface="Arial"/>
                <a:ea typeface="Arial"/>
                <a:cs typeface="Arial"/>
                <a:sym typeface="Arial"/>
              </a:rPr>
              <a:t> </a:t>
            </a:r>
            <a:r>
              <a:rPr lang="en" sz="1100">
                <a:highlight>
                  <a:srgbClr val="FFFFFF"/>
                </a:highlight>
                <a:latin typeface="Arial"/>
                <a:ea typeface="Arial"/>
                <a:cs typeface="Arial"/>
                <a:sym typeface="Arial"/>
              </a:rPr>
              <a:t>which is enjoyed by all peoples as seen through their games and sports and their use of leisure time.</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Economics</a:t>
            </a:r>
            <a:r>
              <a:rPr lang="en" sz="1100">
                <a:latin typeface="Arial"/>
                <a:ea typeface="Arial"/>
                <a:cs typeface="Arial"/>
                <a:sym typeface="Arial"/>
              </a:rPr>
              <a:t>:</a:t>
            </a:r>
            <a:r>
              <a:rPr lang="en" sz="1100">
                <a:highlight>
                  <a:srgbClr val="FFFFFF"/>
                </a:highlight>
                <a:latin typeface="Arial"/>
                <a:ea typeface="Arial"/>
                <a:cs typeface="Arial"/>
                <a:sym typeface="Arial"/>
              </a:rPr>
              <a:t>A culture’s technology, transportation, mode of trade and/or money and its division of labor are considered items in the category of “economics.”</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Family and Kin</a:t>
            </a:r>
            <a:r>
              <a:rPr lang="en" sz="1100">
                <a:latin typeface="Arial"/>
                <a:ea typeface="Arial"/>
                <a:cs typeface="Arial"/>
                <a:sym typeface="Arial"/>
              </a:rPr>
              <a:t>: </a:t>
            </a:r>
            <a:r>
              <a:rPr lang="en" sz="1100">
                <a:highlight>
                  <a:srgbClr val="FFFFFF"/>
                </a:highlight>
                <a:latin typeface="Arial"/>
                <a:ea typeface="Arial"/>
                <a:cs typeface="Arial"/>
                <a:sym typeface="Arial"/>
              </a:rPr>
              <a:t>includes the culture’s child training, rites of passage, education, marriage traditions and family grouping styles.</a:t>
            </a:r>
          </a:p>
          <a:p>
            <a:pPr lvl="0" rtl="0">
              <a:spcBef>
                <a:spcPts val="0"/>
              </a:spcBef>
              <a:spcAft>
                <a:spcPts val="0"/>
              </a:spcAft>
              <a:buClr>
                <a:schemeClr val="dk2"/>
              </a:buClr>
              <a:buSzPct val="91666"/>
              <a:buFont typeface="Arial"/>
              <a:buNone/>
            </a:pPr>
            <a:endParaRPr sz="1200">
              <a:latin typeface="Arial"/>
              <a:ea typeface="Arial"/>
              <a:cs typeface="Arial"/>
              <a:sym typeface="Arial"/>
            </a:endParaRPr>
          </a:p>
          <a:p>
            <a:pPr lvl="0">
              <a:spcBef>
                <a:spcPts val="0"/>
              </a:spcBef>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Now in groups of 5</a:t>
            </a:r>
          </a:p>
        </p:txBody>
      </p:sp>
      <p:sp>
        <p:nvSpPr>
          <p:cNvPr id="203" name="Shape 203"/>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Share your Culture</a:t>
            </a:r>
          </a:p>
          <a:p>
            <a:pPr lvl="0" rtl="0">
              <a:spcBef>
                <a:spcPts val="0"/>
              </a:spcBef>
              <a:buNone/>
            </a:pPr>
            <a:r>
              <a:rPr lang="en"/>
              <a:t>Explain all of the details and Universals you thought of</a:t>
            </a:r>
          </a:p>
          <a:p>
            <a:pPr lvl="0" rtl="0">
              <a:spcBef>
                <a:spcPts val="0"/>
              </a:spcBef>
              <a:buNone/>
            </a:pPr>
            <a:r>
              <a:rPr lang="en"/>
              <a:t>You will be choosing as a group the best 0ne to present to the class</a:t>
            </a:r>
          </a:p>
          <a:p>
            <a:pPr lvl="0" rtl="0">
              <a:spcBef>
                <a:spcPts val="0"/>
              </a:spcBef>
              <a:buNone/>
            </a:pPr>
            <a:r>
              <a:rPr lang="en"/>
              <a:t>Each of you can vote for 2 cultures</a:t>
            </a:r>
          </a:p>
          <a:p>
            <a:pPr lvl="0" rtl="0">
              <a:spcBef>
                <a:spcPts val="0"/>
              </a:spcBef>
              <a:buNone/>
            </a:pPr>
            <a:r>
              <a:rPr lang="en"/>
              <a:t>Whichever gets the most votes wins</a:t>
            </a:r>
          </a:p>
          <a:p>
            <a:pPr lvl="0" rtl="0">
              <a:spcBef>
                <a:spcPts val="0"/>
              </a:spcBef>
              <a:buNone/>
            </a:pPr>
            <a:r>
              <a:rPr lang="en"/>
              <a:t>In case of a tie, everyone gets 1 vote...3 votes wins</a:t>
            </a:r>
          </a:p>
          <a:p>
            <a:pPr lvl="0">
              <a:spcBef>
                <a:spcPts val="0"/>
              </a:spcBef>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Volunteers have preference </a:t>
            </a:r>
          </a:p>
        </p:txBody>
      </p:sp>
      <p:sp>
        <p:nvSpPr>
          <p:cNvPr id="209" name="Shape 209"/>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In those groups of 5</a:t>
            </a:r>
          </a:p>
        </p:txBody>
      </p:sp>
      <p:sp>
        <p:nvSpPr>
          <p:cNvPr id="215" name="Shape 21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You will create the language and mural for this culture</a:t>
            </a:r>
          </a:p>
          <a:p>
            <a:pPr lvl="0" rtl="0">
              <a:spcBef>
                <a:spcPts val="0"/>
              </a:spcBef>
              <a:buNone/>
            </a:pPr>
            <a:r>
              <a:rPr lang="en"/>
              <a:t>Remember that it is your goal to convince the rest of the class that your culture is the one they should vote for</a:t>
            </a:r>
          </a:p>
          <a:p>
            <a:pPr lvl="0">
              <a:spcBef>
                <a:spcPts val="0"/>
              </a:spcBef>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endParaRPr/>
          </a:p>
        </p:txBody>
      </p:sp>
      <p:sp>
        <p:nvSpPr>
          <p:cNvPr id="221" name="Shape 22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sz="3000">
                <a:latin typeface="Oswald"/>
                <a:ea typeface="Oswald"/>
                <a:cs typeface="Oswald"/>
                <a:sym typeface="Oswald"/>
              </a:rPr>
              <a:t>Rosetta Stone Creator</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The time has come for you to create the key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clue for others to understand your culture.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Please create a 3-d artistic creation that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includes at least 4 key sayings and phrases of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your culture, as well as images of importance.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The sayings should be in your created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language, as well as English. Please be creative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in creating your medium, and try to be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culturally specific with your choice of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materials.</a:t>
            </a:r>
          </a:p>
          <a:p>
            <a:pPr lvl="0">
              <a:spcBef>
                <a:spcPts val="0"/>
              </a:spcBef>
              <a:buNone/>
            </a:pPr>
            <a:r>
              <a:rPr lang="en" sz="3000">
                <a:latin typeface="Oswald"/>
                <a:ea typeface="Oswald"/>
                <a:cs typeface="Oswald"/>
                <a:sym typeface="Oswald"/>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Claim and Evidence</a:t>
            </a:r>
          </a:p>
        </p:txBody>
      </p:sp>
      <p:sp>
        <p:nvSpPr>
          <p:cNvPr id="227" name="Shape 22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A major goal for 6th graders is to develop the skills to make a CLAIM, and support it with EVIDENCE</a:t>
            </a:r>
          </a:p>
          <a:p>
            <a:pPr lvl="0" rtl="0">
              <a:spcBef>
                <a:spcPts val="0"/>
              </a:spcBef>
              <a:buNone/>
            </a:pPr>
            <a:r>
              <a:rPr lang="en"/>
              <a:t>For these presentations I want to use this opportunity to practice these skills.</a:t>
            </a:r>
          </a:p>
          <a:p>
            <a:pPr lvl="0" rtl="0">
              <a:spcBef>
                <a:spcPts val="0"/>
              </a:spcBef>
              <a:buNone/>
            </a:pPr>
            <a:r>
              <a:rPr lang="en"/>
              <a:t>Before each presentation the mural will be placed on the projector</a:t>
            </a:r>
          </a:p>
          <a:p>
            <a:pPr lvl="0" rtl="0">
              <a:spcBef>
                <a:spcPts val="0"/>
              </a:spcBef>
              <a:buNone/>
            </a:pPr>
            <a:r>
              <a:rPr lang="en"/>
              <a:t>Without any information from that team, see if you can figure out what the culture </a:t>
            </a:r>
          </a:p>
          <a:p>
            <a:pPr lvl="0">
              <a:spcBef>
                <a:spcPts val="0"/>
              </a:spcBef>
              <a:buNone/>
            </a:pPr>
            <a:r>
              <a:rPr lang="en"/>
              <a:t>Make a CLAIM as to the nature of the culture, and then give at least 2 pieces of EVIDENCE to back up your ideas.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Shhhhh!!!! It is a secret!</a:t>
            </a:r>
          </a:p>
        </p:txBody>
      </p:sp>
      <p:sp>
        <p:nvSpPr>
          <p:cNvPr id="71" name="Shape 7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Only students from our class can know about your idea for the culture</a:t>
            </a:r>
          </a:p>
          <a:p>
            <a:pPr lvl="0" rtl="0">
              <a:spcBef>
                <a:spcPts val="0"/>
              </a:spcBef>
              <a:buNone/>
            </a:pPr>
            <a:r>
              <a:rPr lang="en"/>
              <a:t>Protect the integrity of the project by not giving any hints</a:t>
            </a:r>
          </a:p>
          <a:p>
            <a:pPr lvl="0">
              <a:spcBef>
                <a:spcPts val="0"/>
              </a:spcBef>
              <a:buNone/>
            </a:pPr>
            <a:r>
              <a:rPr lang="en"/>
              <a:t>It will be more fun for everyone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Theme Music</a:t>
            </a:r>
          </a:p>
        </p:txBody>
      </p:sp>
      <p:sp>
        <p:nvSpPr>
          <p:cNvPr id="233" name="Shape 233"/>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https://www.youtube.com/watch?v=VuMRaHA3VZs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Mural Cultural Universal Investigation</a:t>
            </a:r>
          </a:p>
        </p:txBody>
      </p:sp>
      <p:sp>
        <p:nvSpPr>
          <p:cNvPr id="239" name="Shape 239"/>
          <p:cNvSpPr txBox="1">
            <a:spLocks noGrp="1"/>
          </p:cNvSpPr>
          <p:nvPr>
            <p:ph type="body" idx="1"/>
          </p:nvPr>
        </p:nvSpPr>
        <p:spPr>
          <a:xfrm>
            <a:off x="311700" y="1234075"/>
            <a:ext cx="8520599" cy="4063500"/>
          </a:xfrm>
          <a:prstGeom prst="rect">
            <a:avLst/>
          </a:prstGeom>
        </p:spPr>
        <p:txBody>
          <a:bodyPr lIns="91425" tIns="91425" rIns="91425" bIns="91425" anchor="t" anchorCtr="0">
            <a:noAutofit/>
          </a:bodyPr>
          <a:lstStyle/>
          <a:p>
            <a:pPr lvl="0" rtl="0">
              <a:spcBef>
                <a:spcPts val="0"/>
              </a:spcBef>
              <a:buNone/>
            </a:pPr>
            <a:r>
              <a:rPr lang="en"/>
              <a:t>Please take out your </a:t>
            </a:r>
            <a:r>
              <a:rPr lang="en" i="1"/>
              <a:t>Cultural Universal Assignment Sheet Packet.</a:t>
            </a:r>
          </a:p>
          <a:p>
            <a:pPr lvl="0" rtl="0">
              <a:spcBef>
                <a:spcPts val="0"/>
              </a:spcBef>
              <a:buNone/>
            </a:pPr>
            <a:r>
              <a:rPr lang="en"/>
              <a:t>You will silently look at your partner class’s Mural. See what  Cultural Universal</a:t>
            </a:r>
            <a:r>
              <a:rPr lang="en" b="1"/>
              <a:t> </a:t>
            </a:r>
            <a:r>
              <a:rPr lang="en"/>
              <a:t>clues you find to this culture’s </a:t>
            </a:r>
            <a:r>
              <a:rPr lang="en" i="1"/>
              <a:t>Background and Theme.</a:t>
            </a:r>
          </a:p>
          <a:p>
            <a:pPr lvl="0" rtl="0">
              <a:spcBef>
                <a:spcPts val="0"/>
              </a:spcBef>
              <a:buNone/>
            </a:pPr>
            <a:r>
              <a:rPr lang="en"/>
              <a:t>Once you begin to have an idea of what this culture believes in, circle and make note of any</a:t>
            </a:r>
            <a:r>
              <a:rPr lang="en" b="1" u="sng"/>
              <a:t> EVIDENCE</a:t>
            </a:r>
            <a:r>
              <a:rPr lang="en"/>
              <a:t> you find</a:t>
            </a:r>
          </a:p>
          <a:p>
            <a:pPr lvl="0" rtl="0">
              <a:spcBef>
                <a:spcPts val="0"/>
              </a:spcBef>
              <a:buNone/>
            </a:pPr>
            <a:r>
              <a:rPr lang="en"/>
              <a:t>Once done with the Mural Investigation, write a formal </a:t>
            </a:r>
            <a:r>
              <a:rPr lang="en" b="1" u="sng"/>
              <a:t>CLAIM</a:t>
            </a:r>
            <a:r>
              <a:rPr lang="en" b="1"/>
              <a:t> </a:t>
            </a:r>
            <a:r>
              <a:rPr lang="en"/>
              <a:t>(Big idea) and </a:t>
            </a:r>
            <a:r>
              <a:rPr lang="en" b="1" u="sng"/>
              <a:t>3 examples of EVIDENCE</a:t>
            </a:r>
            <a:r>
              <a:rPr lang="en"/>
              <a:t> on that worksheet.</a:t>
            </a:r>
          </a:p>
          <a:p>
            <a:pPr lvl="0">
              <a:spcBef>
                <a:spcPts val="0"/>
              </a:spcBef>
              <a:buNone/>
            </a:pPr>
            <a:r>
              <a:rPr lang="en"/>
              <a:t>Your final creation will be a detailed paragraph, with a well defined </a:t>
            </a:r>
            <a:r>
              <a:rPr lang="en" b="1" u="sng"/>
              <a:t>TOPIC SENTENCE</a:t>
            </a:r>
            <a:r>
              <a:rPr lang="en"/>
              <a:t>, and 3 sentences of supporting </a:t>
            </a:r>
            <a:r>
              <a:rPr lang="en" b="1" u="sng"/>
              <a:t>EVIDENCE</a:t>
            </a:r>
            <a:r>
              <a:rPr lang="en" u="sng"/>
              <a:t>.</a:t>
            </a:r>
            <a:r>
              <a:rPr lang="en"/>
              <a:t> Include the </a:t>
            </a:r>
            <a:r>
              <a:rPr lang="en" b="1"/>
              <a:t>“</a:t>
            </a:r>
            <a:r>
              <a:rPr lang="en" b="1" u="sng"/>
              <a:t>WHY’S</a:t>
            </a:r>
            <a:r>
              <a:rPr lang="en" b="1"/>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Now turn to a chair partner</a:t>
            </a:r>
          </a:p>
        </p:txBody>
      </p:sp>
      <p:sp>
        <p:nvSpPr>
          <p:cNvPr id="245" name="Shape 24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Compare your results</a:t>
            </a:r>
          </a:p>
          <a:p>
            <a:pPr lvl="0" rtl="0">
              <a:spcBef>
                <a:spcPts val="0"/>
              </a:spcBef>
              <a:buNone/>
            </a:pPr>
            <a:r>
              <a:rPr lang="en"/>
              <a:t>Were your claims similar? If so did you use the same evidence to come to your claim?</a:t>
            </a:r>
          </a:p>
          <a:p>
            <a:pPr lvl="0" rtl="0">
              <a:spcBef>
                <a:spcPts val="0"/>
              </a:spcBef>
              <a:buNone/>
            </a:pPr>
            <a:r>
              <a:rPr lang="en"/>
              <a:t>Were they different? What different evidence did you use to come to different conclusions</a:t>
            </a:r>
          </a:p>
          <a:p>
            <a:pPr lvl="0" rtl="0">
              <a:spcBef>
                <a:spcPts val="0"/>
              </a:spcBef>
              <a:buNone/>
            </a:pPr>
            <a:endParaRPr/>
          </a:p>
          <a:p>
            <a:pPr lvl="0" rtl="0">
              <a:spcBef>
                <a:spcPts val="0"/>
              </a:spcBef>
              <a:buNone/>
            </a:pPr>
            <a:r>
              <a:rPr lang="en"/>
              <a:t>A few volunteer groups will share out their results to the class</a:t>
            </a:r>
          </a:p>
          <a:p>
            <a:pPr lvl="0">
              <a:spcBef>
                <a:spcPts val="0"/>
              </a:spcBef>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Language Hunt</a:t>
            </a:r>
          </a:p>
        </p:txBody>
      </p:sp>
      <p:sp>
        <p:nvSpPr>
          <p:cNvPr id="251" name="Shape 25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On the back side of the mural is a translation of the partner class’s Rosetta Stone</a:t>
            </a:r>
          </a:p>
          <a:p>
            <a:pPr lvl="0" rtl="0">
              <a:spcBef>
                <a:spcPts val="0"/>
              </a:spcBef>
              <a:buNone/>
            </a:pPr>
            <a:r>
              <a:rPr lang="en"/>
              <a:t>I will hand out a new worksheet that is meant to be your tool toward translation</a:t>
            </a:r>
          </a:p>
          <a:p>
            <a:pPr lvl="0" rtl="0">
              <a:spcBef>
                <a:spcPts val="0"/>
              </a:spcBef>
              <a:buNone/>
            </a:pPr>
            <a:r>
              <a:rPr lang="en"/>
              <a:t>Write out each letter you find on the Rosetta Stone, and see what letters you still need to find.</a:t>
            </a:r>
          </a:p>
          <a:p>
            <a:pPr lvl="0">
              <a:spcBef>
                <a:spcPts val="0"/>
              </a:spcBef>
              <a:buNone/>
            </a:pPr>
            <a:r>
              <a:rPr lang="en"/>
              <a:t>Use your new tool to see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DIG  Notebook Reflection</a:t>
            </a:r>
          </a:p>
        </p:txBody>
      </p:sp>
      <p:sp>
        <p:nvSpPr>
          <p:cNvPr id="257" name="Shape 25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-What was your favorite part of this project?</a:t>
            </a:r>
          </a:p>
          <a:p>
            <a:pPr lvl="0" rtl="0">
              <a:spcBef>
                <a:spcPts val="0"/>
              </a:spcBef>
              <a:buNone/>
            </a:pPr>
            <a:r>
              <a:rPr lang="en"/>
              <a:t>-What part of the project was the most difficult?</a:t>
            </a:r>
          </a:p>
          <a:p>
            <a:pPr lvl="0" rtl="0">
              <a:spcBef>
                <a:spcPts val="0"/>
              </a:spcBef>
              <a:buNone/>
            </a:pPr>
            <a:r>
              <a:rPr lang="en"/>
              <a:t>-Did you enjoy creating your own culture, or investigating another culture more?</a:t>
            </a:r>
          </a:p>
          <a:p>
            <a:pPr lvl="0" rtl="0">
              <a:spcBef>
                <a:spcPts val="0"/>
              </a:spcBef>
              <a:buNone/>
            </a:pPr>
            <a:r>
              <a:rPr lang="en"/>
              <a:t>Why?</a:t>
            </a:r>
          </a:p>
          <a:p>
            <a:pPr lvl="0" rtl="0">
              <a:spcBef>
                <a:spcPts val="0"/>
              </a:spcBef>
              <a:buNone/>
            </a:pPr>
            <a:r>
              <a:rPr lang="en"/>
              <a:t>-What part of this project are you most proud of?</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Let’s become Archeologists, and study these artifacts</a:t>
            </a:r>
          </a:p>
          <a:p>
            <a:pPr lvl="0">
              <a:spcBef>
                <a:spcPts val="0"/>
              </a:spcBef>
              <a:buNone/>
            </a:pPr>
            <a:endParaRPr/>
          </a:p>
        </p:txBody>
      </p:sp>
      <p:sp>
        <p:nvSpPr>
          <p:cNvPr id="77" name="Shape 77"/>
          <p:cNvSpPr txBox="1">
            <a:spLocks noGrp="1"/>
          </p:cNvSpPr>
          <p:nvPr>
            <p:ph type="body" idx="1"/>
          </p:nvPr>
        </p:nvSpPr>
        <p:spPr>
          <a:xfrm>
            <a:off x="130050" y="1217800"/>
            <a:ext cx="8520599" cy="4110300"/>
          </a:xfrm>
          <a:prstGeom prst="rect">
            <a:avLst/>
          </a:prstGeom>
        </p:spPr>
        <p:txBody>
          <a:bodyPr lIns="91425" tIns="91425" rIns="91425" bIns="91425" anchor="t" anchorCtr="0">
            <a:noAutofit/>
          </a:bodyPr>
          <a:lstStyle/>
          <a:p>
            <a:pPr lvl="0" rtl="0">
              <a:spcBef>
                <a:spcPts val="0"/>
              </a:spcBef>
              <a:buNone/>
            </a:pPr>
            <a:r>
              <a:rPr lang="en"/>
              <a:t>Take out a separate piece of scratch paper, you will need a full sheet today</a:t>
            </a:r>
          </a:p>
          <a:p>
            <a:pPr lvl="0" rtl="0">
              <a:spcBef>
                <a:spcPts val="0"/>
              </a:spcBef>
              <a:buNone/>
            </a:pPr>
            <a:r>
              <a:rPr lang="en"/>
              <a:t>I will pass around delicate artifacts from cultures from the past (daVinci past), please be very gentle</a:t>
            </a:r>
          </a:p>
          <a:p>
            <a:pPr lvl="0" rtl="0">
              <a:spcBef>
                <a:spcPts val="0"/>
              </a:spcBef>
              <a:buNone/>
            </a:pPr>
            <a:r>
              <a:rPr lang="en"/>
              <a:t>You will silently write down anything  you can tell anything about that culture from looking at the artifact</a:t>
            </a:r>
          </a:p>
          <a:p>
            <a:pPr marL="457200" lvl="0" indent="-228600" rtl="0">
              <a:spcBef>
                <a:spcPts val="0"/>
              </a:spcBef>
              <a:buAutoNum type="arabicParenR"/>
            </a:pPr>
            <a:r>
              <a:rPr lang="en"/>
              <a:t>Mask												3)Sticks string</a:t>
            </a:r>
          </a:p>
          <a:p>
            <a:pPr marL="457200" lvl="0" indent="-228600" rtl="0">
              <a:spcBef>
                <a:spcPts val="0"/>
              </a:spcBef>
              <a:buAutoNum type="arabicParenR"/>
            </a:pPr>
            <a:r>
              <a:rPr lang="en"/>
              <a:t>Metal and Wood										4)Cloth and wood</a:t>
            </a:r>
          </a:p>
          <a:p>
            <a:pPr lvl="0" rtl="0">
              <a:spcBef>
                <a:spcPts val="0"/>
              </a:spcBef>
              <a:buNone/>
            </a:pPr>
            <a:r>
              <a:rPr lang="en"/>
              <a:t>5) Paper													6)Sticks and Twine</a:t>
            </a:r>
          </a:p>
          <a:p>
            <a:pPr lvl="0" rtl="0">
              <a:spcBef>
                <a:spcPts val="0"/>
              </a:spcBef>
              <a:buNone/>
            </a:pPr>
            <a:r>
              <a:rPr lang="en"/>
              <a:t>7)Circle art</a:t>
            </a:r>
          </a:p>
          <a:p>
            <a:pPr lvl="0" rtl="0">
              <a:spcBef>
                <a:spcPts val="0"/>
              </a:spcBef>
              <a:buNone/>
            </a:pPr>
            <a:endParaRP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In groups of 3</a:t>
            </a:r>
          </a:p>
        </p:txBody>
      </p:sp>
      <p:sp>
        <p:nvSpPr>
          <p:cNvPr id="83" name="Shape 83"/>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Compare your answers, and let’s see if your observations match.</a:t>
            </a:r>
          </a:p>
          <a:p>
            <a:pPr lvl="0" rtl="0">
              <a:spcBef>
                <a:spcPts val="0"/>
              </a:spcBef>
              <a:buNone/>
            </a:pPr>
            <a:r>
              <a:rPr lang="en"/>
              <a:t>Once all groups have their ideas, we will compare answers with the class</a:t>
            </a:r>
          </a:p>
          <a:p>
            <a:pPr lvl="0" rtl="0">
              <a:spcBef>
                <a:spcPts val="0"/>
              </a:spcBef>
              <a:buNone/>
            </a:pPr>
            <a:r>
              <a:rPr lang="en"/>
              <a:t>Each group will report to the class what they thought the artifacts represented</a:t>
            </a: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Mysterious Artifacts Unearthed</a:t>
            </a:r>
          </a:p>
        </p:txBody>
      </p:sp>
      <p:sp>
        <p:nvSpPr>
          <p:cNvPr id="89" name="Shape 89"/>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You get to play the role of a time traveler who comes back to 2016, and finds a variety of artifacts </a:t>
            </a:r>
          </a:p>
          <a:p>
            <a:pPr lvl="0" rtl="0">
              <a:spcBef>
                <a:spcPts val="0"/>
              </a:spcBef>
              <a:buNone/>
            </a:pPr>
            <a:r>
              <a:rPr lang="en"/>
              <a:t>There is no one around to help you figure out what these artifacts are for</a:t>
            </a:r>
          </a:p>
          <a:p>
            <a:pPr lvl="0" rtl="0">
              <a:spcBef>
                <a:spcPts val="0"/>
              </a:spcBef>
              <a:buNone/>
            </a:pPr>
            <a:r>
              <a:rPr lang="en"/>
              <a:t>Do your best to determine what these items are used for </a:t>
            </a:r>
          </a:p>
          <a:p>
            <a:pPr lvl="0">
              <a:spcBef>
                <a:spcPts val="0"/>
              </a:spcBef>
              <a:buNone/>
            </a:pPr>
            <a:r>
              <a:rPr lang="en"/>
              <a:t>(without using your previous knowledge to spoil the fun)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Motel of the Mysteries</a:t>
            </a:r>
          </a:p>
        </p:txBody>
      </p:sp>
      <p:sp>
        <p:nvSpPr>
          <p:cNvPr id="95" name="Shape 9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http://sultanaeducation.org/wp-content/uploads/2014/06/Motel-of-the-Mysteries-Macaulay.pdf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Specibian Mural Investigation</a:t>
            </a:r>
          </a:p>
        </p:txBody>
      </p:sp>
      <p:sp>
        <p:nvSpPr>
          <p:cNvPr id="101" name="Shape 10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On the overhead we will look at a student created wall mural for the Specibian Culture</a:t>
            </a:r>
          </a:p>
          <a:p>
            <a:pPr lvl="0" rtl="0">
              <a:spcBef>
                <a:spcPts val="0"/>
              </a:spcBef>
              <a:buNone/>
            </a:pPr>
            <a:r>
              <a:rPr lang="en"/>
              <a:t> Write 1-10 on a separate piece of paper</a:t>
            </a:r>
          </a:p>
          <a:p>
            <a:pPr lvl="0">
              <a:spcBef>
                <a:spcPts val="0"/>
              </a:spcBef>
              <a:buNone/>
            </a:pPr>
            <a:r>
              <a:rPr lang="en"/>
              <a:t>Focus on each numbered section of the mural, and write the details of what you saw.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Now let’s begin to create your OWN CULTURE</a:t>
            </a:r>
          </a:p>
        </p:txBody>
      </p:sp>
      <p:sp>
        <p:nvSpPr>
          <p:cNvPr id="107" name="Shape 10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On the back of your scratch paper, you will begin to brainstorm your own culture</a:t>
            </a:r>
          </a:p>
          <a:p>
            <a:pPr lvl="0" rtl="0">
              <a:spcBef>
                <a:spcPts val="0"/>
              </a:spcBef>
              <a:buNone/>
            </a:pPr>
            <a:endParaRPr/>
          </a:p>
          <a:p>
            <a:pPr lvl="0" rtl="0">
              <a:spcBef>
                <a:spcPts val="0"/>
              </a:spcBef>
              <a:buNone/>
            </a:pPr>
            <a:r>
              <a:rPr lang="en"/>
              <a:t>Think first of THEMES, VALUES, TIMEFRAME and GEOGRAPHY</a:t>
            </a:r>
          </a:p>
          <a:p>
            <a:pPr lvl="0">
              <a:spcBef>
                <a:spcPts val="0"/>
              </a:spcBef>
              <a:buNone/>
            </a:pPr>
            <a:r>
              <a:rPr lang="en"/>
              <a:t>These 3 Cultural Universals will influence the others</a:t>
            </a: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2835</Words>
  <Application>Microsoft Office PowerPoint</Application>
  <PresentationFormat>On-screen Show (16:9)</PresentationFormat>
  <Paragraphs>202</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Montserrat</vt:lpstr>
      <vt:lpstr>Oswald</vt:lpstr>
      <vt:lpstr>Georgia</vt:lpstr>
      <vt:lpstr>Playfair Display</vt:lpstr>
      <vt:lpstr>Arial</vt:lpstr>
      <vt:lpstr>Cambria</vt:lpstr>
      <vt:lpstr>pop</vt:lpstr>
      <vt:lpstr>Can you DIG it???</vt:lpstr>
      <vt:lpstr>Day 1....Personal Creation of a Culture</vt:lpstr>
      <vt:lpstr>Shhhhh!!!! It is a secret!</vt:lpstr>
      <vt:lpstr>Let’s become Archeologists, and study these artifacts </vt:lpstr>
      <vt:lpstr>In groups of 3</vt:lpstr>
      <vt:lpstr>Mysterious Artifacts Unearthed</vt:lpstr>
      <vt:lpstr>Motel of the Mysteries</vt:lpstr>
      <vt:lpstr>Specibian Mural Investigation</vt:lpstr>
      <vt:lpstr>Now let’s begin to create your OWN CULTURE</vt:lpstr>
      <vt:lpstr>Design a Culture</vt:lpstr>
      <vt:lpstr>DIG PROJECT OVERVIEW</vt:lpstr>
      <vt:lpstr>INDIVIDUAL CULTURE CREATION </vt:lpstr>
      <vt:lpstr>Sharing and voting on a culture</vt:lpstr>
      <vt:lpstr>SMALL GROUP CULTURE</vt:lpstr>
      <vt:lpstr>GROUP ROLES (Volunteers have first choice)</vt:lpstr>
      <vt:lpstr>Am I on Pace?</vt:lpstr>
      <vt:lpstr>SO FAR YOU SHOULD HAVE COMPLETED</vt:lpstr>
      <vt:lpstr>PowerPoint Presentation</vt:lpstr>
      <vt:lpstr>PowerPoint Presentation</vt:lpstr>
      <vt:lpstr>PowerPoint Presentation</vt:lpstr>
      <vt:lpstr>PowerPoint Presentation</vt:lpstr>
      <vt:lpstr>FULL CLASS CULTURE/ARTIFACT CREATION  </vt:lpstr>
      <vt:lpstr>FULL CLASS CULTURE/ARTIFACT CREATION (CONTINUED)</vt:lpstr>
      <vt:lpstr>10 Cultural Universals</vt:lpstr>
      <vt:lpstr>Now in groups of 5</vt:lpstr>
      <vt:lpstr>Volunteers have preference </vt:lpstr>
      <vt:lpstr>In those groups of 5</vt:lpstr>
      <vt:lpstr>PowerPoint Presentation</vt:lpstr>
      <vt:lpstr>Claim and Evidence</vt:lpstr>
      <vt:lpstr>Theme Music</vt:lpstr>
      <vt:lpstr>Mural Cultural Universal Investigation</vt:lpstr>
      <vt:lpstr>Now turn to a chair partner</vt:lpstr>
      <vt:lpstr>Language Hunt</vt:lpstr>
      <vt:lpstr>DIG  Notebook Reflection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you DIG it???</dc:title>
  <dc:creator>Jason Gershuny</dc:creator>
  <cp:lastModifiedBy>Jason Gershuny</cp:lastModifiedBy>
  <cp:revision>1</cp:revision>
  <dcterms:modified xsi:type="dcterms:W3CDTF">2016-11-22T15:56:25Z</dcterms:modified>
</cp:coreProperties>
</file>