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39"/>
      <p:bold r:id="rId40"/>
      <p:italic r:id="rId41"/>
      <p:boldItalic r:id="rId42"/>
    </p:embeddedFont>
    <p:embeddedFont>
      <p:font typeface="Changa One" panose="020B0604020202020204" charset="0"/>
      <p:regular r:id="rId43"/>
      <p: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6629161f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6629161f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6629161f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6629161f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65a039cb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65a039cb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106c7e6d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106c7e6d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0d891721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0d891721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0d89172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60d89172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511ae43b4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511ae43b4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4890858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4890858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b9485a1f1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b9485a1f1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b9485a1f1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b9485a1f1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11a63f5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11a63f5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b9485a1f1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b9485a1f1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9485a1f1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b9485a1f1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b9485a1f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b9485a1f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9485a1f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9485a1f1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b9485a1f1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b9485a1f1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5f2b118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5f2b1181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563c493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6563c4937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b9485a1f1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b9485a1f1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506784c9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506784c9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b9485a1f1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b9485a1f1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9485a1f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9485a1f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65813db5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65813db5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b9485a1f1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b9485a1f1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b9485a1f1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b9485a1f1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6563c4937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6563c4937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b9485a1f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b9485a1f1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b9485a1f1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b9485a1f1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b9485a1f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b9485a1f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9485a1f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9485a1f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9485a1f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9485a1f1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518cbd0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518cbd0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11a63f54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11a63f54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563c4937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563c4937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506784c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506784c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046559"/>
            <a:ext cx="7772400" cy="11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4800"/>
              <a:buNone/>
              <a:defRPr sz="4800" b="1">
                <a:solidFill>
                  <a:srgbClr val="FFA71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4800"/>
              <a:buNone/>
              <a:defRPr sz="4800" b="1">
                <a:solidFill>
                  <a:srgbClr val="FFA71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4800"/>
              <a:buNone/>
              <a:defRPr sz="4800" b="1">
                <a:solidFill>
                  <a:srgbClr val="FFA71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4800"/>
              <a:buNone/>
              <a:defRPr sz="4800" b="1">
                <a:solidFill>
                  <a:srgbClr val="FFA71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4800"/>
              <a:buNone/>
              <a:defRPr sz="4800" b="1">
                <a:solidFill>
                  <a:srgbClr val="FFA71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4800"/>
              <a:buNone/>
              <a:defRPr sz="4800" b="1">
                <a:solidFill>
                  <a:srgbClr val="FFA71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4800"/>
              <a:buNone/>
              <a:defRPr sz="4800" b="1">
                <a:solidFill>
                  <a:srgbClr val="FFA71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4800"/>
              <a:buNone/>
              <a:defRPr sz="4800" b="1">
                <a:solidFill>
                  <a:srgbClr val="FFA71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4800"/>
              <a:buNone/>
              <a:defRPr sz="4800" b="1"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85800" y="2182817"/>
            <a:ext cx="77724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0" y="3461600"/>
            <a:ext cx="9144000" cy="1647972"/>
            <a:chOff x="0" y="3690483"/>
            <a:chExt cx="9144000" cy="850171"/>
          </a:xfrm>
        </p:grpSpPr>
        <p:sp>
          <p:nvSpPr>
            <p:cNvPr id="14" name="Google Shape;14;p2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3774404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3875339"/>
              <a:ext cx="9144000" cy="116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0" y="4186767"/>
              <a:ext cx="9144000" cy="133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0" y="4478854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0" y="3690483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07475" y="4922274"/>
            <a:ext cx="548700" cy="2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FFA71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FFA71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FFA71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FFA71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FFA71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FFA71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FFA71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FFA71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06400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>
            <a:off x="0" y="4559111"/>
            <a:ext cx="9144000" cy="584537"/>
            <a:chOff x="0" y="3690483"/>
            <a:chExt cx="9144000" cy="301556"/>
          </a:xfrm>
        </p:grpSpPr>
        <p:sp>
          <p:nvSpPr>
            <p:cNvPr id="27" name="Google Shape;27;p3"/>
            <p:cNvSpPr/>
            <p:nvPr/>
          </p:nvSpPr>
          <p:spPr>
            <a:xfrm>
              <a:off x="0" y="3774404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0" y="3875339"/>
              <a:ext cx="9144000" cy="116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0" y="3690483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607475" y="4922274"/>
            <a:ext cx="548700" cy="2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2800"/>
            </a:lvl1pPr>
            <a:lvl2pPr marL="914400" lvl="1" indent="-406400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2800"/>
            </a:lvl1pPr>
            <a:lvl2pPr marL="914400" lvl="1" indent="-406400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35" name="Google Shape;35;p4"/>
          <p:cNvGrpSpPr/>
          <p:nvPr/>
        </p:nvGrpSpPr>
        <p:grpSpPr>
          <a:xfrm>
            <a:off x="0" y="4559111"/>
            <a:ext cx="9144000" cy="584537"/>
            <a:chOff x="0" y="3690483"/>
            <a:chExt cx="9144000" cy="301556"/>
          </a:xfrm>
        </p:grpSpPr>
        <p:sp>
          <p:nvSpPr>
            <p:cNvPr id="36" name="Google Shape;36;p4"/>
            <p:cNvSpPr/>
            <p:nvPr/>
          </p:nvSpPr>
          <p:spPr>
            <a:xfrm>
              <a:off x="0" y="3774404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0" y="3875339"/>
              <a:ext cx="9144000" cy="116700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0" y="3690483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8607475" y="4922274"/>
            <a:ext cx="548700" cy="2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grpSp>
        <p:nvGrpSpPr>
          <p:cNvPr id="42" name="Google Shape;42;p5"/>
          <p:cNvGrpSpPr/>
          <p:nvPr/>
        </p:nvGrpSpPr>
        <p:grpSpPr>
          <a:xfrm>
            <a:off x="0" y="4559111"/>
            <a:ext cx="9144000" cy="584537"/>
            <a:chOff x="0" y="3690483"/>
            <a:chExt cx="9144000" cy="301556"/>
          </a:xfrm>
        </p:grpSpPr>
        <p:sp>
          <p:nvSpPr>
            <p:cNvPr id="43" name="Google Shape;43;p5"/>
            <p:cNvSpPr/>
            <p:nvPr/>
          </p:nvSpPr>
          <p:spPr>
            <a:xfrm>
              <a:off x="0" y="3774404"/>
              <a:ext cx="9144000" cy="11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0" y="3875339"/>
              <a:ext cx="9144000" cy="116700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0" y="3690483"/>
              <a:ext cx="9144000" cy="4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8607475" y="4922274"/>
            <a:ext cx="548700" cy="2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4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SzPts val="1400"/>
              <a:buNone/>
              <a:defRPr sz="1400">
                <a:solidFill>
                  <a:srgbClr val="FFA711"/>
                </a:solidFill>
              </a:defRPr>
            </a:lvl1pPr>
          </a:lstStyle>
          <a:p>
            <a:endParaRPr/>
          </a:p>
        </p:txBody>
      </p:sp>
      <p:grpSp>
        <p:nvGrpSpPr>
          <p:cNvPr id="49" name="Google Shape;49;p6"/>
          <p:cNvGrpSpPr/>
          <p:nvPr/>
        </p:nvGrpSpPr>
        <p:grpSpPr>
          <a:xfrm>
            <a:off x="0" y="4559111"/>
            <a:ext cx="9144000" cy="584537"/>
            <a:chOff x="0" y="3690483"/>
            <a:chExt cx="9144000" cy="301556"/>
          </a:xfrm>
        </p:grpSpPr>
        <p:sp>
          <p:nvSpPr>
            <p:cNvPr id="50" name="Google Shape;50;p6"/>
            <p:cNvSpPr/>
            <p:nvPr/>
          </p:nvSpPr>
          <p:spPr>
            <a:xfrm>
              <a:off x="0" y="3774404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0" y="3875339"/>
              <a:ext cx="9144000" cy="116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0" y="3690483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8607475" y="4922274"/>
            <a:ext cx="548700" cy="2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7"/>
          <p:cNvGrpSpPr/>
          <p:nvPr/>
        </p:nvGrpSpPr>
        <p:grpSpPr>
          <a:xfrm>
            <a:off x="0" y="3461600"/>
            <a:ext cx="9144000" cy="1647972"/>
            <a:chOff x="0" y="3690483"/>
            <a:chExt cx="9144000" cy="850171"/>
          </a:xfrm>
        </p:grpSpPr>
        <p:sp>
          <p:nvSpPr>
            <p:cNvPr id="56" name="Google Shape;56;p7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0" y="3774404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7"/>
            <p:cNvSpPr/>
            <p:nvPr/>
          </p:nvSpPr>
          <p:spPr>
            <a:xfrm>
              <a:off x="0" y="3875339"/>
              <a:ext cx="9144000" cy="116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0" y="4186767"/>
              <a:ext cx="9144000" cy="133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7"/>
            <p:cNvSpPr/>
            <p:nvPr/>
          </p:nvSpPr>
          <p:spPr>
            <a:xfrm>
              <a:off x="0" y="4478854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0" y="3690483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8607475" y="4922274"/>
            <a:ext cx="548700" cy="2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lor-strip">
    <p:bg>
      <p:bgPr>
        <a:solidFill>
          <a:srgbClr val="7E0F2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Georgia"/>
              <a:buChar char="●"/>
              <a:defRPr sz="32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Georgia"/>
              <a:buChar char="○"/>
              <a:defRPr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Georgia"/>
              <a:buChar char="■"/>
              <a:defRPr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orgia"/>
              <a:buChar char="●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orgia"/>
              <a:buChar char="○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orgia"/>
              <a:buChar char="■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orgia"/>
              <a:buChar char="●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orgia"/>
              <a:buChar char="○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orgia"/>
              <a:buChar char="■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991"/>
            <a:ext cx="9144000" cy="8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607475" y="4922274"/>
            <a:ext cx="5487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r" rtl="0">
              <a:buNone/>
              <a:defRPr sz="13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r" rtl="0">
              <a:buNone/>
              <a:defRPr sz="13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r" rtl="0">
              <a:buNone/>
              <a:defRPr sz="13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r" rtl="0">
              <a:buNone/>
              <a:defRPr sz="13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r" rtl="0">
              <a:buNone/>
              <a:defRPr sz="13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r" rtl="0">
              <a:buNone/>
              <a:defRPr sz="13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r" rtl="0">
              <a:buNone/>
              <a:defRPr sz="13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r" rtl="0">
              <a:buNone/>
              <a:defRPr sz="13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FrqTFRy-L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XB1Z_CxBK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graphy.com/people/leonardo-da-vinci-40396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e-pRnFTzuSGbhkAGAJKJFPi2cCIlg0N4Z1BwaVHwYRw/edit#slide=id.p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>
            <a:spLocks noGrp="1"/>
          </p:cNvSpPr>
          <p:nvPr>
            <p:ph type="ctrTitle"/>
          </p:nvPr>
        </p:nvSpPr>
        <p:spPr>
          <a:xfrm>
            <a:off x="685800" y="1046559"/>
            <a:ext cx="7772400" cy="11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Mr. Gershuny’s Classroom</a:t>
            </a:r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ubTitle" idx="1"/>
          </p:nvPr>
        </p:nvSpPr>
        <p:spPr>
          <a:xfrm>
            <a:off x="483250" y="2191731"/>
            <a:ext cx="7772400" cy="14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6th Grade Social Studies</a:t>
            </a:r>
            <a:endParaRPr/>
          </a:p>
        </p:txBody>
      </p:sp>
      <p:pic>
        <p:nvPicPr>
          <p:cNvPr id="71" name="Google Shape;71;p8" descr="Big smi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1300" y="2191725"/>
            <a:ext cx="2063925" cy="276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1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BREAK WITH “LEGOS”!!!!</a:t>
            </a:r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1"/>
          </p:nvPr>
        </p:nvSpPr>
        <p:spPr>
          <a:xfrm>
            <a:off x="457200" y="1469575"/>
            <a:ext cx="8229600" cy="29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not what you think</a:t>
            </a:r>
            <a:endParaRPr/>
          </a:p>
        </p:txBody>
      </p:sp>
      <p:pic>
        <p:nvPicPr>
          <p:cNvPr id="133" name="Google Shape;133;p17" descr="Lego, Character, Man, To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950" y="2193775"/>
            <a:ext cx="3918876" cy="208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NOT LEGO LIFE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https://www.youtube.com/watch?v=QFrqTFRy-LU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289000" y="177953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GRADES </a:t>
            </a:r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1"/>
          </p:nvPr>
        </p:nvSpPr>
        <p:spPr>
          <a:xfrm>
            <a:off x="457200" y="961125"/>
            <a:ext cx="8229600" cy="39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hanga One"/>
              <a:buChar char="•"/>
            </a:pPr>
            <a:r>
              <a:rPr lang="en" sz="2400">
                <a:solidFill>
                  <a:srgbClr val="FFFFFF"/>
                </a:solidFill>
                <a:latin typeface="Changa One"/>
                <a:ea typeface="Changa One"/>
                <a:cs typeface="Changa One"/>
                <a:sym typeface="Changa One"/>
              </a:rPr>
              <a:t>TURN IN ALL WORK...DIRECTLY TO MR. G. </a:t>
            </a:r>
            <a:endParaRPr sz="2400">
              <a:solidFill>
                <a:srgbClr val="FFFFFF"/>
              </a:solidFill>
              <a:latin typeface="Changa One"/>
              <a:ea typeface="Changa One"/>
              <a:cs typeface="Changa One"/>
              <a:sym typeface="Changa On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hanga One"/>
              <a:buChar char="•"/>
            </a:pPr>
            <a:r>
              <a:rPr lang="en" sz="2400">
                <a:solidFill>
                  <a:srgbClr val="FFFFFF"/>
                </a:solidFill>
                <a:latin typeface="Changa One"/>
                <a:ea typeface="Changa One"/>
                <a:cs typeface="Changa One"/>
                <a:sym typeface="Changa One"/>
              </a:rPr>
              <a:t>GRADES A-F (percentage found on Synergy)</a:t>
            </a:r>
            <a:endParaRPr sz="2400">
              <a:solidFill>
                <a:srgbClr val="FFFFFF"/>
              </a:solidFill>
              <a:latin typeface="Changa One"/>
              <a:ea typeface="Changa One"/>
              <a:cs typeface="Changa One"/>
              <a:sym typeface="Changa On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hanga One"/>
              <a:buChar char="•"/>
            </a:pPr>
            <a:r>
              <a:rPr lang="en" sz="2400">
                <a:solidFill>
                  <a:srgbClr val="FFFFFF"/>
                </a:solidFill>
                <a:latin typeface="Changa One"/>
                <a:ea typeface="Changa One"/>
                <a:cs typeface="Changa One"/>
                <a:sym typeface="Changa One"/>
              </a:rPr>
              <a:t>ZEROES ON SYNERGY=Missing Work/No Grade=Not Yet Graded </a:t>
            </a:r>
            <a:endParaRPr sz="2400">
              <a:solidFill>
                <a:srgbClr val="FFFFFF"/>
              </a:solidFill>
              <a:latin typeface="Changa One"/>
              <a:ea typeface="Changa One"/>
              <a:cs typeface="Changa One"/>
              <a:sym typeface="Changa One"/>
            </a:endParaRPr>
          </a:p>
          <a:p>
            <a:pPr marL="342900" lvl="0" indent="-3175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hanga One"/>
              <a:buChar char="•"/>
            </a:pPr>
            <a:r>
              <a:rPr lang="en" sz="2400">
                <a:solidFill>
                  <a:srgbClr val="FFFFFF"/>
                </a:solidFill>
                <a:latin typeface="Changa One"/>
                <a:ea typeface="Changa One"/>
                <a:cs typeface="Changa One"/>
                <a:sym typeface="Changa One"/>
              </a:rPr>
              <a:t>LOST WORK-ReDo</a:t>
            </a:r>
            <a:endParaRPr sz="2400">
              <a:solidFill>
                <a:srgbClr val="FFFFFF"/>
              </a:solidFill>
              <a:latin typeface="Changa One"/>
              <a:ea typeface="Changa One"/>
              <a:cs typeface="Changa One"/>
              <a:sym typeface="Changa One"/>
            </a:endParaRPr>
          </a:p>
          <a:p>
            <a:pPr marL="342900" lvl="0" indent="-3175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hanga One"/>
              <a:buChar char="•"/>
            </a:pPr>
            <a:r>
              <a:rPr lang="en" sz="2400">
                <a:solidFill>
                  <a:srgbClr val="FFFFFF"/>
                </a:solidFill>
                <a:latin typeface="Changa One"/>
                <a:ea typeface="Changa One"/>
                <a:cs typeface="Changa One"/>
                <a:sym typeface="Changa One"/>
              </a:rPr>
              <a:t>MISSED DAYS/ FILE OF WORKSHEETS</a:t>
            </a:r>
            <a:endParaRPr sz="2400">
              <a:solidFill>
                <a:srgbClr val="FFFFFF"/>
              </a:solidFill>
              <a:latin typeface="Changa One"/>
              <a:ea typeface="Changa One"/>
              <a:cs typeface="Changa One"/>
              <a:sym typeface="Changa One"/>
            </a:endParaRPr>
          </a:p>
          <a:p>
            <a:pPr marL="342900" lvl="0" indent="-3175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hanga One"/>
              <a:buChar char="•"/>
            </a:pPr>
            <a:r>
              <a:rPr lang="en" sz="2400">
                <a:solidFill>
                  <a:srgbClr val="FFFFFF"/>
                </a:solidFill>
                <a:latin typeface="Changa One"/>
                <a:ea typeface="Changa One"/>
                <a:cs typeface="Changa One"/>
                <a:sym typeface="Changa One"/>
              </a:rPr>
              <a:t>No Working on Other Work</a:t>
            </a:r>
            <a:endParaRPr sz="2400">
              <a:solidFill>
                <a:srgbClr val="FFFFFF"/>
              </a:solidFill>
              <a:latin typeface="Changa One"/>
              <a:ea typeface="Changa One"/>
              <a:cs typeface="Changa One"/>
              <a:sym typeface="Changa One"/>
            </a:endParaRPr>
          </a:p>
          <a:p>
            <a:pPr marL="34290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endParaRPr sz="2400">
              <a:solidFill>
                <a:srgbClr val="FFFFFF"/>
              </a:solidFill>
              <a:latin typeface="Changa One"/>
              <a:ea typeface="Changa One"/>
              <a:cs typeface="Changa One"/>
              <a:sym typeface="Changa One"/>
            </a:endParaRPr>
          </a:p>
          <a:p>
            <a:pPr marL="34290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things to Know</a:t>
            </a:r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419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hanga One"/>
              <a:buChar char="•"/>
            </a:pPr>
            <a:r>
              <a:rPr lang="en" sz="3600">
                <a:solidFill>
                  <a:srgbClr val="FFFFFF"/>
                </a:solidFill>
                <a:latin typeface="Changa One"/>
                <a:ea typeface="Changa One"/>
                <a:cs typeface="Changa One"/>
                <a:sym typeface="Changa One"/>
              </a:rPr>
              <a:t>PERSONAL PROPERTY-We respect each others property. Ie. Hands Off without permission</a:t>
            </a:r>
            <a:endParaRPr sz="3600">
              <a:solidFill>
                <a:srgbClr val="FFFFFF"/>
              </a:solidFill>
              <a:latin typeface="Changa One"/>
              <a:ea typeface="Changa One"/>
              <a:cs typeface="Changa One"/>
              <a:sym typeface="Changa One"/>
            </a:endParaRPr>
          </a:p>
          <a:p>
            <a:pPr marL="342900" lvl="0" indent="-3937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hanga One"/>
              <a:buChar char="•"/>
            </a:pPr>
            <a:r>
              <a:rPr lang="en" sz="3600">
                <a:solidFill>
                  <a:srgbClr val="FFFFFF"/>
                </a:solidFill>
                <a:latin typeface="Changa One"/>
                <a:ea typeface="Changa One"/>
                <a:cs typeface="Changa One"/>
                <a:sym typeface="Changa One"/>
              </a:rPr>
              <a:t>PRESENTATIONS-Lots and Often!!</a:t>
            </a:r>
            <a:endParaRPr sz="3600">
              <a:solidFill>
                <a:srgbClr val="FFFFFF"/>
              </a:solidFill>
              <a:latin typeface="Changa One"/>
              <a:ea typeface="Changa One"/>
              <a:cs typeface="Changa One"/>
              <a:sym typeface="Changa One"/>
            </a:endParaRPr>
          </a:p>
          <a:p>
            <a:pPr marL="342900" lvl="0" indent="-3937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hanga One"/>
              <a:buChar char="•"/>
            </a:pPr>
            <a:r>
              <a:rPr lang="en" sz="3600">
                <a:solidFill>
                  <a:srgbClr val="FFFFFF"/>
                </a:solidFill>
                <a:latin typeface="Changa One"/>
                <a:ea typeface="Changa One"/>
                <a:cs typeface="Changa One"/>
                <a:sym typeface="Changa One"/>
              </a:rPr>
              <a:t>HONESTY-Best Policy</a:t>
            </a:r>
            <a:endParaRPr sz="3600">
              <a:solidFill>
                <a:srgbClr val="FFFFFF"/>
              </a:solidFill>
              <a:latin typeface="Changa One"/>
              <a:ea typeface="Changa One"/>
              <a:cs typeface="Changa One"/>
              <a:sym typeface="Changa One"/>
            </a:endParaRPr>
          </a:p>
          <a:p>
            <a:pPr marL="342900" lvl="0" indent="-3937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hanga One"/>
              <a:buChar char="•"/>
            </a:pPr>
            <a:r>
              <a:rPr lang="en" sz="3600">
                <a:solidFill>
                  <a:srgbClr val="FFFFFF"/>
                </a:solidFill>
                <a:latin typeface="Changa One"/>
                <a:ea typeface="Changa One"/>
                <a:cs typeface="Changa One"/>
                <a:sym typeface="Changa One"/>
              </a:rPr>
              <a:t>RESPECT, RESPECT, RESPECT</a:t>
            </a:r>
            <a:endParaRPr sz="3600">
              <a:solidFill>
                <a:srgbClr val="FFFFFF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List of Yes’s!!</a:t>
            </a:r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8229600" cy="3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Creative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Yourself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Different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Engaged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Comfortable enough to Speak Your Mind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Hydrated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Honest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2925" y="117675"/>
            <a:ext cx="4081075" cy="240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List Of NO’s</a:t>
            </a:r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body" idx="1"/>
          </p:nvPr>
        </p:nvSpPr>
        <p:spPr>
          <a:xfrm>
            <a:off x="457200" y="1163250"/>
            <a:ext cx="8229600" cy="36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No Food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No Gum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No Personal Technology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No Cheating/ Plagiarism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No Disrespect Toward Each Other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No Talking while Others are Talking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No Heads Down/Sleeping (Beware the Wookie)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No Doing Other Work in Class...I will take it</a:t>
            </a:r>
            <a:endParaRPr sz="2800"/>
          </a:p>
        </p:txBody>
      </p:sp>
      <p:pic>
        <p:nvPicPr>
          <p:cNvPr id="165" name="Google Shape;1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9250" y="205975"/>
            <a:ext cx="3664749" cy="125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Break With Map Time!!!</a:t>
            </a:r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https://www.youtube.com/watch?v=SXB1Z_CxBK0</a:t>
            </a:r>
            <a:endParaRPr/>
          </a:p>
        </p:txBody>
      </p:sp>
      <p:pic>
        <p:nvPicPr>
          <p:cNvPr id="172" name="Google Shape;17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7875" y="1974125"/>
            <a:ext cx="5958928" cy="2493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Art?</a:t>
            </a:r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body" idx="1"/>
          </p:nvPr>
        </p:nvSpPr>
        <p:spPr>
          <a:xfrm>
            <a:off x="457200" y="960800"/>
            <a:ext cx="8229600" cy="3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your Art?</a:t>
            </a:r>
            <a:endParaRPr/>
          </a:p>
        </p:txBody>
      </p:sp>
      <p:sp>
        <p:nvSpPr>
          <p:cNvPr id="184" name="Google Shape;184;p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all this cool stuff relate to me?</a:t>
            </a:r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1"/>
          </p:nvPr>
        </p:nvSpPr>
        <p:spPr>
          <a:xfrm>
            <a:off x="491775" y="1208775"/>
            <a:ext cx="8229600" cy="3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We want you to invent, be creative, think differently and be comfortable being yourself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We want you to have fun when you are learning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We want you to create things that will be here, even after you leave for high school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things first</a:t>
            </a:r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1"/>
          </p:nvPr>
        </p:nvSpPr>
        <p:spPr>
          <a:xfrm>
            <a:off x="505434" y="884400"/>
            <a:ext cx="8023500" cy="26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was that name?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/>
          <p:cNvSpPr txBox="1"/>
          <p:nvPr/>
        </p:nvSpPr>
        <p:spPr>
          <a:xfrm>
            <a:off x="6411600" y="2098925"/>
            <a:ext cx="165900" cy="1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>
            <a:spLocks noGrp="1"/>
          </p:cNvSpPr>
          <p:nvPr>
            <p:ph type="title"/>
          </p:nvPr>
        </p:nvSpPr>
        <p:spPr>
          <a:xfrm>
            <a:off x="457200" y="24392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 Tent...Time to get Artistic</a:t>
            </a:r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8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will be creative by making a name tent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These name tents will help the entire class learn your name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Please include an image that represents your “art” somewhere on each side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Write your name, and draw your art on both sides of the pyramid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Make this colorful and fun, since we will be using it each day for a month or more...DON’T LOSE IT!!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was daVinci, and why is the school named after him?</a:t>
            </a:r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1390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Leonardo daVinci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Born 1452 in Venice Italy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http://www.biography.com/people/leonardo-da-vinci-40396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3" name="Google Shape;203;p28" descr="File:Leonardo da Vinci LACM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8575" y="205975"/>
            <a:ext cx="1332523" cy="2530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Famous works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0" name="Google Shape;210;p29" descr="Posljednja večer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72550"/>
            <a:ext cx="8229600" cy="324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Famous works</a:t>
            </a:r>
            <a:endParaRPr/>
          </a:p>
        </p:txBody>
      </p:sp>
      <p:sp>
        <p:nvSpPr>
          <p:cNvPr id="216" name="Google Shape;216;p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7" name="Google Shape;217;p30" descr="Mona Lis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725" y="1167625"/>
            <a:ext cx="3450750" cy="339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0" descr="Da Vinci Vitruve Luc Viatour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3750" y="1200150"/>
            <a:ext cx="3783048" cy="3361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 famous but pretty awesome </a:t>
            </a:r>
            <a:endParaRPr/>
          </a:p>
        </p:txBody>
      </p:sp>
      <p:sp>
        <p:nvSpPr>
          <p:cNvPr id="224" name="Google Shape;224;p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p31" descr="Desegnaĵoj[redakti | redakt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00150"/>
            <a:ext cx="3467100" cy="32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1" descr="Czołg Leonard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2625" y="1200150"/>
            <a:ext cx="3893701" cy="326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FIRE DRILL PROCEDURE</a:t>
            </a:r>
            <a:endParaRPr/>
          </a:p>
        </p:txBody>
      </p:sp>
      <p:sp>
        <p:nvSpPr>
          <p:cNvPr id="232" name="Google Shape;232;p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-Mr. G leads class out of room, down stairs, until bottom floor*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-Walk past front of school, single file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-Lineup single file by fence at end of property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-Immediate Roll Call (Safety)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-SILENT THROUGHOUT </a:t>
            </a:r>
            <a:endParaRPr sz="3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Scavenger Hunt</a:t>
            </a:r>
            <a:endParaRPr/>
          </a:p>
        </p:txBody>
      </p:sp>
      <p:sp>
        <p:nvSpPr>
          <p:cNvPr id="238" name="Google Shape;238;p33"/>
          <p:cNvSpPr txBox="1">
            <a:spLocks noGrp="1"/>
          </p:cNvSpPr>
          <p:nvPr>
            <p:ph type="body" idx="1"/>
          </p:nvPr>
        </p:nvSpPr>
        <p:spPr>
          <a:xfrm>
            <a:off x="422625" y="1312500"/>
            <a:ext cx="8229600" cy="3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take this opportunity to meet each other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goal is to find a different person for each of your boxes.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to talk to everyone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Letter to Mr. G</a:t>
            </a:r>
            <a:endParaRPr/>
          </a:p>
        </p:txBody>
      </p:sp>
      <p:sp>
        <p:nvSpPr>
          <p:cNvPr id="244" name="Google Shape;244;p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PERSONAL FILE</a:t>
            </a:r>
            <a:endParaRPr/>
          </a:p>
        </p:txBody>
      </p:sp>
      <p:sp>
        <p:nvSpPr>
          <p:cNvPr id="250" name="Google Shape;250;p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to create your file that will live in my room, and house your work.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will not collect work from the file. It is up to you to give me the work when it is completed.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Journey Map</a:t>
            </a:r>
            <a:endParaRPr/>
          </a:p>
        </p:txBody>
      </p:sp>
      <p:sp>
        <p:nvSpPr>
          <p:cNvPr id="256" name="Google Shape;256;p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MAP PPT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a clue </a:t>
            </a:r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>
            <a:off x="505434" y="884400"/>
            <a:ext cx="8023500" cy="26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p10" descr="with other lions,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650" y="1478325"/>
            <a:ext cx="2678851" cy="190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0" descr="免费矢量图: 腿, 脚, 脚趾,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2275" y="1478325"/>
            <a:ext cx="2571750" cy="190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0" descr="Kn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6700" y="1452000"/>
            <a:ext cx="2226150" cy="19270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0"/>
          <p:cNvSpPr txBox="1"/>
          <p:nvPr/>
        </p:nvSpPr>
        <p:spPr>
          <a:xfrm>
            <a:off x="3812200" y="2154250"/>
            <a:ext cx="1935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+</a:t>
            </a:r>
            <a:endParaRPr sz="2400"/>
          </a:p>
        </p:txBody>
      </p:sp>
      <p:sp>
        <p:nvSpPr>
          <p:cNvPr id="89" name="Google Shape;89;p10"/>
          <p:cNvSpPr txBox="1"/>
          <p:nvPr/>
        </p:nvSpPr>
        <p:spPr>
          <a:xfrm>
            <a:off x="6505625" y="2320175"/>
            <a:ext cx="165900" cy="1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0"/>
          <p:cNvSpPr txBox="1"/>
          <p:nvPr/>
        </p:nvSpPr>
        <p:spPr>
          <a:xfrm>
            <a:off x="6411600" y="2098925"/>
            <a:ext cx="165900" cy="1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+</a:t>
            </a:r>
            <a:endParaRPr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 Artifact Homework</a:t>
            </a:r>
            <a:endParaRPr/>
          </a:p>
        </p:txBody>
      </p:sp>
      <p:sp>
        <p:nvSpPr>
          <p:cNvPr id="262" name="Google Shape;262;p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40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For this assignment I want you to bring in one thing from home that represents who you are.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/>
            </a:r>
            <a:br>
              <a:rPr lang="en" sz="2400"/>
            </a:br>
            <a:r>
              <a:rPr lang="en" sz="2400"/>
              <a:t>Please do not bring anything that is too important or expensive. Make sure to check with parents and guardians that the item is ok to bring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We will be sharing our item with small groups, and some may share with the class. </a:t>
            </a:r>
            <a:endParaRPr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EVENTS</a:t>
            </a:r>
            <a:endParaRPr/>
          </a:p>
        </p:txBody>
      </p:sp>
      <p:sp>
        <p:nvSpPr>
          <p:cNvPr id="268" name="Google Shape;268;p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99% of you Homework for the year is based on this work.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/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Questions</a:t>
            </a:r>
            <a:endParaRPr/>
          </a:p>
        </p:txBody>
      </p:sp>
      <p:sp>
        <p:nvSpPr>
          <p:cNvPr id="274" name="Google Shape;274;p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get to...Bathroom, office, water fountain, cafeteria, gym...etc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Binder expectations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Planner expectations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Art</a:t>
            </a:r>
            <a:endParaRPr/>
          </a:p>
        </p:txBody>
      </p:sp>
      <p:sp>
        <p:nvSpPr>
          <p:cNvPr id="286" name="Google Shape;286;p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ART?!?!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Brainstorm!!</a:t>
            </a:r>
            <a:endParaRPr/>
          </a:p>
        </p:txBody>
      </p:sp>
      <p:sp>
        <p:nvSpPr>
          <p:cNvPr id="292" name="Google Shape;292;p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something art?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Easy way to remember it!</a:t>
            </a:r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Gurrr---Shin----Knee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Gershuny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Mr. G. works until you figure it out.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daVinci Middle School</a:t>
            </a:r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It is so awesome to see you all here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This is an incredible school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We are all here together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New Beginnings 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3 SCHOOL RULES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-Be Safe, Be Fair, Be Friendly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Ancient History</a:t>
            </a:r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we going to study?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2!!</a:t>
            </a:r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back!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Quick info on the room and norms</a:t>
            </a:r>
            <a:endParaRPr sz="3700"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457200" y="874850"/>
            <a:ext cx="8229600" cy="39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-White Board-Learning Targets, Agenda, HW, Special Schedule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-Planner/ Binder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-Pencil Sharpener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-Phone/A.C. Unit/Windows/Blinds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-Bathroom process (Boys on floor 2)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-Seating Chart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-Clap/Response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Room Details</a:t>
            </a:r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1"/>
          </p:nvPr>
        </p:nvSpPr>
        <p:spPr>
          <a:xfrm>
            <a:off x="457200" y="863025"/>
            <a:ext cx="8229600" cy="3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2CC"/>
                </a:solidFill>
              </a:rPr>
              <a:t>Supply Cabinet, Rulers, Paper</a:t>
            </a:r>
            <a:endParaRPr sz="2500">
              <a:solidFill>
                <a:srgbClr val="FFF2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FFF2CC"/>
                </a:solidFill>
              </a:rPr>
              <a:t>Tissues</a:t>
            </a:r>
            <a:endParaRPr sz="2500">
              <a:solidFill>
                <a:srgbClr val="FFF2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2CC"/>
                </a:solidFill>
              </a:rPr>
              <a:t>Personal Folders</a:t>
            </a:r>
            <a:endParaRPr sz="2500">
              <a:solidFill>
                <a:srgbClr val="FFF2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2CC"/>
                </a:solidFill>
              </a:rPr>
              <a:t>Legacy Art</a:t>
            </a:r>
            <a:endParaRPr sz="2500">
              <a:solidFill>
                <a:srgbClr val="FFF2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2CC"/>
                </a:solidFill>
              </a:rPr>
              <a:t>Student Artifacts</a:t>
            </a:r>
            <a:endParaRPr sz="2500">
              <a:solidFill>
                <a:srgbClr val="FFF2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2CC"/>
                </a:solidFill>
              </a:rPr>
              <a:t>Lost and Found</a:t>
            </a:r>
            <a:endParaRPr sz="2500">
              <a:solidFill>
                <a:srgbClr val="FFF2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500"/>
              <a:t>Chalkboard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500"/>
              <a:t>Borrowing Pencils/ Collateral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2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lor 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</Words>
  <Application>Microsoft Office PowerPoint</Application>
  <PresentationFormat>On-screen Show (16:9)</PresentationFormat>
  <Paragraphs>142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Georgia</vt:lpstr>
      <vt:lpstr>Arial</vt:lpstr>
      <vt:lpstr>Changa One</vt:lpstr>
      <vt:lpstr>Color Strip</vt:lpstr>
      <vt:lpstr>Welcome to Mr. Gershuny’s Classroom</vt:lpstr>
      <vt:lpstr>First things first</vt:lpstr>
      <vt:lpstr>Here is a clue </vt:lpstr>
      <vt:lpstr>Easy way to remember it!</vt:lpstr>
      <vt:lpstr>Welcome to daVinci Middle School</vt:lpstr>
      <vt:lpstr>Ancient History</vt:lpstr>
      <vt:lpstr>Day 2!!</vt:lpstr>
      <vt:lpstr>Quick info on the room and norms</vt:lpstr>
      <vt:lpstr>Room Details</vt:lpstr>
      <vt:lpstr>LET’S BREAK WITH “LEGOS”!!!!</vt:lpstr>
      <vt:lpstr>PowerPoint Presentation</vt:lpstr>
      <vt:lpstr>GRADES </vt:lpstr>
      <vt:lpstr>Other things to Know</vt:lpstr>
      <vt:lpstr>Big List of Yes’s!!</vt:lpstr>
      <vt:lpstr>Big List Of NO’s</vt:lpstr>
      <vt:lpstr>Let’s Break With Map Time!!!</vt:lpstr>
      <vt:lpstr>What is Art?</vt:lpstr>
      <vt:lpstr>What is your Art?</vt:lpstr>
      <vt:lpstr>How does all this cool stuff relate to me?</vt:lpstr>
      <vt:lpstr>Name Tent...Time to get Artistic</vt:lpstr>
      <vt:lpstr>Who was daVinci, and why is the school named after him?</vt:lpstr>
      <vt:lpstr>Famous works </vt:lpstr>
      <vt:lpstr>Famous works</vt:lpstr>
      <vt:lpstr>Less famous but pretty awesome </vt:lpstr>
      <vt:lpstr>FIRE DRILL PROCEDURE</vt:lpstr>
      <vt:lpstr>Scavenger Hunt</vt:lpstr>
      <vt:lpstr>Letter to Mr. G</vt:lpstr>
      <vt:lpstr>YOUR PERSONAL FILE</vt:lpstr>
      <vt:lpstr>Journey Map</vt:lpstr>
      <vt:lpstr>Personal Artifact Homework</vt:lpstr>
      <vt:lpstr>CURRENT EVENTS</vt:lpstr>
      <vt:lpstr>School Questions</vt:lpstr>
      <vt:lpstr>PowerPoint Presentation</vt:lpstr>
      <vt:lpstr>Examples of Art</vt:lpstr>
      <vt:lpstr>ART?!?!  Let’s Brainstorm!!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Mr. Gershuny’s Classroom</dc:title>
  <dc:creator>Jason Gershuny</dc:creator>
  <cp:lastModifiedBy>Jason Gershuny</cp:lastModifiedBy>
  <cp:revision>1</cp:revision>
  <dcterms:modified xsi:type="dcterms:W3CDTF">2019-08-30T16:07:05Z</dcterms:modified>
</cp:coreProperties>
</file>